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56" r:id="rId2"/>
    <p:sldId id="297" r:id="rId3"/>
    <p:sldId id="272" r:id="rId4"/>
    <p:sldId id="273" r:id="rId5"/>
    <p:sldId id="257" r:id="rId6"/>
    <p:sldId id="298" r:id="rId7"/>
    <p:sldId id="274" r:id="rId8"/>
    <p:sldId id="275" r:id="rId9"/>
    <p:sldId id="276" r:id="rId10"/>
    <p:sldId id="277" r:id="rId11"/>
    <p:sldId id="278"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ya Underwood" initials="TU" lastIdx="2" clrIdx="0">
    <p:extLst>
      <p:ext uri="{19B8F6BF-5375-455C-9EA6-DF929625EA0E}">
        <p15:presenceInfo xmlns:p15="http://schemas.microsoft.com/office/powerpoint/2012/main" userId="d1b78f39f2660855" providerId="Windows Live"/>
      </p:ext>
    </p:extLst>
  </p:cmAuthor>
  <p:cmAuthor id="2" name="Fiona Stewart" initials="FS" lastIdx="4" clrIdx="1">
    <p:extLst>
      <p:ext uri="{19B8F6BF-5375-455C-9EA6-DF929625EA0E}">
        <p15:presenceInfo xmlns:p15="http://schemas.microsoft.com/office/powerpoint/2012/main" userId="3a7b56f0cb2e9c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5"/>
    <p:restoredTop sz="94698"/>
  </p:normalViewPr>
  <p:slideViewPr>
    <p:cSldViewPr snapToGrid="0" snapToObjects="1">
      <p:cViewPr varScale="1">
        <p:scale>
          <a:sx n="104" d="100"/>
          <a:sy n="104" d="100"/>
        </p:scale>
        <p:origin x="13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DBD40-84B1-2349-A508-11CBED669F65}" type="datetimeFigureOut">
              <a:rPr lang="en-GB" smtClean="0"/>
              <a:t>09/11/2020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a:lstStyle/>
          <a:p>
            <a:fld id="{EA522B81-2778-5C41-B3B3-DFCBD4CA0C71}" type="datetime1">
              <a:rPr lang="en-GB" smtClean="0"/>
              <a:t>09/11/2020</a:t>
            </a:fld>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a:lstStyle/>
          <a:p>
            <a:r>
              <a:rPr lang="en-GB" dirty="0"/>
              <a:t>Conference     |     Presentation title</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a:lstStyle/>
          <a:p>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8" name="Picture 7" descr="A close up of a logo&#10;&#10;Description automatically generated">
            <a:extLst>
              <a:ext uri="{FF2B5EF4-FFF2-40B4-BE49-F238E27FC236}">
                <a16:creationId xmlns:a16="http://schemas.microsoft.com/office/drawing/2014/main" id="{B3E56F8F-A253-3B45-A45A-F5372D65015E}"/>
              </a:ext>
            </a:extLst>
          </p:cNvPr>
          <p:cNvPicPr>
            <a:picLocks noChangeAspect="1"/>
          </p:cNvPicPr>
          <p:nvPr userDrawn="1"/>
        </p:nvPicPr>
        <p:blipFill>
          <a:blip r:embed="rId2"/>
          <a:stretch>
            <a:fillRect/>
          </a:stretch>
        </p:blipFill>
        <p:spPr>
          <a:xfrm>
            <a:off x="6592956" y="496956"/>
            <a:ext cx="5396948" cy="5396948"/>
          </a:xfrm>
          <a:prstGeom prst="rect">
            <a:avLst/>
          </a:prstGeom>
        </p:spPr>
      </p:pic>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a:lstStyle/>
          <a:p>
            <a:fld id="{5F64AD41-62B4-234C-9B02-C581AEEE8082}" type="datetime1">
              <a:rPr lang="en-GB" smtClean="0"/>
              <a:t>09/11/2020</a:t>
            </a:fld>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a:lstStyle/>
          <a:p>
            <a:r>
              <a:rPr lang="en-GB" dirty="0"/>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a:lstStyle/>
          <a:p>
            <a:fld id="{0B4AF139-AF18-F44B-BD06-58DDC85C1355}" type="datetime1">
              <a:rPr lang="en-GB" smtClean="0"/>
              <a:t>09/11/2020</a:t>
            </a:fld>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a:lstStyle/>
          <a:p>
            <a:r>
              <a:rPr lang="en-GB" dirty="0"/>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ullet Lis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rPr lang="en-GB"/>
              <a:t>Click to edit Master title style</a:t>
            </a:r>
            <a:endParaRPr/>
          </a:p>
        </p:txBody>
      </p:sp>
      <p:sp>
        <p:nvSpPr>
          <p:cNvPr id="54" name="Body Level One…"/>
          <p:cNvSpPr txBox="1">
            <a:spLocks noGrp="1"/>
          </p:cNvSpPr>
          <p:nvPr>
            <p:ph type="body" idx="1"/>
          </p:nvPr>
        </p:nvSpPr>
        <p:spPr>
          <a:prstGeom prst="rect">
            <a:avLst/>
          </a:prstGeom>
        </p:spPr>
        <p:txBody>
          <a:bodyPr numCol="1" spcCol="38100"/>
          <a:lstStyle>
            <a:lvl1pPr marL="381000" indent="-381000">
              <a:spcBef>
                <a:spcPts val="2100"/>
              </a:spcBef>
              <a:buSzPct val="50000"/>
              <a:buBlip>
                <a:blip r:embed="rId2"/>
              </a:buBlip>
              <a:defRPr sz="2100"/>
            </a:lvl1pPr>
            <a:lvl2pPr marL="381000" indent="-381000">
              <a:spcBef>
                <a:spcPts val="2100"/>
              </a:spcBef>
              <a:buSzPct val="50000"/>
              <a:buBlip>
                <a:blip r:embed="rId2"/>
              </a:buBlip>
              <a:defRPr sz="2100"/>
            </a:lvl2pPr>
            <a:lvl3pPr marL="381000" indent="-381000">
              <a:spcBef>
                <a:spcPts val="2100"/>
              </a:spcBef>
              <a:buSzPct val="50000"/>
              <a:buBlip>
                <a:blip r:embed="rId2"/>
              </a:buBlip>
              <a:defRPr sz="2100"/>
            </a:lvl3pPr>
            <a:lvl4pPr marL="381000" indent="-381000">
              <a:spcBef>
                <a:spcPts val="2100"/>
              </a:spcBef>
              <a:buSzPct val="50000"/>
              <a:buBlip>
                <a:blip r:embed="rId2"/>
              </a:buBlip>
              <a:defRPr sz="2100"/>
            </a:lvl4pPr>
            <a:lvl5pPr marL="381000" indent="-381000">
              <a:spcBef>
                <a:spcPts val="2100"/>
              </a:spcBef>
              <a:buSzPct val="50000"/>
              <a:buBlip>
                <a:blip r:embed="rId2"/>
              </a:buBlip>
              <a:defRPr sz="2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5" name="Slide Number"/>
          <p:cNvSpPr txBox="1">
            <a:spLocks noGrp="1"/>
          </p:cNvSpPr>
          <p:nvPr>
            <p:ph type="sldNum" sz="quarter" idx="2"/>
          </p:nvPr>
        </p:nvSpPr>
        <p:spPr>
          <a:prstGeom prst="rect">
            <a:avLst/>
          </a:prstGeom>
        </p:spPr>
        <p:txBody>
          <a:bodyPr/>
          <a:lstStyle/>
          <a:p>
            <a:fld id="{8B709DE2-93F8-7E45-91D0-E19ACC3ADA42}" type="slidenum">
              <a:rPr lang="en-US" smtClean="0"/>
              <a:t>‹#›</a:t>
            </a:fld>
            <a:endParaRPr lang="en-US" dirty="0"/>
          </a:p>
        </p:txBody>
      </p:sp>
    </p:spTree>
    <p:extLst>
      <p:ext uri="{BB962C8B-B14F-4D97-AF65-F5344CB8AC3E}">
        <p14:creationId xmlns:p14="http://schemas.microsoft.com/office/powerpoint/2010/main" val="17305355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anchor="b" anchorCtr="0">
            <a:noAutofit/>
          </a:bodyPr>
          <a:lstStyle>
            <a:lvl1pPr>
              <a:defRPr sz="3600">
                <a:solidFill>
                  <a:schemeClr val="accent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a:lstStyle>
            <a:lvl1pPr>
              <a:lnSpc>
                <a:spcPct val="100000"/>
              </a:lnSpc>
              <a:buClr>
                <a:schemeClr val="accent1"/>
              </a:buClr>
              <a:defRPr sz="2000"/>
            </a:lvl1pPr>
            <a:lvl2pPr>
              <a:lnSpc>
                <a:spcPct val="100000"/>
              </a:lnSpc>
              <a:buClr>
                <a:schemeClr val="accent1"/>
              </a:buClr>
              <a:defRPr sz="1800"/>
            </a:lvl2pPr>
            <a:lvl3pPr>
              <a:lnSpc>
                <a:spcPct val="100000"/>
              </a:lnSpc>
              <a:buClr>
                <a:schemeClr val="accent1"/>
              </a:buClr>
              <a:defRPr sz="1800"/>
            </a:lvl3pPr>
            <a:lvl4pPr>
              <a:lnSpc>
                <a:spcPct val="100000"/>
              </a:lnSpc>
              <a:buClr>
                <a:schemeClr val="accent1"/>
              </a:buClr>
              <a:defRPr sz="1800"/>
            </a:lvl4pPr>
            <a:lvl5pPr>
              <a:lnSpc>
                <a:spcPct val="100000"/>
              </a:lnSpc>
              <a:buClr>
                <a:schemeClr val="accent1"/>
              </a:buCl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a:lstStyle>
            <a:lvl1pPr algn="l">
              <a:defRPr sz="1000" b="1" i="0" baseline="0">
                <a:solidFill>
                  <a:schemeClr val="bg1"/>
                </a:solidFill>
              </a:defRPr>
            </a:lvl1pPr>
          </a:lstStyle>
          <a:p>
            <a:pPr algn="l"/>
            <a:r>
              <a:rPr lang="en-GB" dirty="0"/>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a:lstStyle>
            <a:lvl1pPr>
              <a:defRPr sz="1000">
                <a:solidFill>
                  <a:schemeClr val="tx1"/>
                </a:solidFill>
              </a:defRPr>
            </a:lvl1pPr>
          </a:lstStyle>
          <a:p>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anchor="b" anchorCtr="0"/>
          <a:lstStyle>
            <a:lvl1pPr>
              <a:defRPr sz="36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a:lstStyle/>
          <a:p>
            <a:fld id="{16564661-BAA7-F149-B0AE-2834D6842173}" type="datetime1">
              <a:rPr lang="en-GB" smtClean="0"/>
              <a:t>09/11/2020</a:t>
            </a:fld>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a:lstStyle/>
          <a:p>
            <a:r>
              <a:rPr lang="en-GB" dirty="0"/>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a:lstStyle/>
          <a:p>
            <a:fld id="{79D0FBA3-CBE1-834F-823B-F08B6CF2EF30}" type="datetime1">
              <a:rPr lang="en-GB" smtClean="0"/>
              <a:t>09/11/2020</a:t>
            </a:fld>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a:lstStyle/>
          <a:p>
            <a:r>
              <a:rPr lang="en-GB" dirty="0"/>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a:lstStyle/>
          <a:p>
            <a:fld id="{62F1B9B3-26BA-CE4B-AA8D-50468E00C9E9}" type="datetime1">
              <a:rPr lang="en-GB" smtClean="0"/>
              <a:t>09/11/2020</a:t>
            </a:fld>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a:lstStyle/>
          <a:p>
            <a:r>
              <a:rPr lang="en-GB" dirty="0"/>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a:lstStyle/>
          <a:p>
            <a:fld id="{764F39D2-B145-9744-A7CB-0ED55E6AD7CA}" type="datetime1">
              <a:rPr lang="en-GB" smtClean="0"/>
              <a:t>09/11/2020</a:t>
            </a:fld>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a:lstStyle/>
          <a:p>
            <a:r>
              <a:rPr lang="en-GB" dirty="0"/>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a:lstStyle/>
          <a:p>
            <a:fld id="{BC6F7A66-22E5-284D-A669-21C8322AB884}" type="datetime1">
              <a:rPr lang="en-GB" smtClean="0"/>
              <a:t>09/11/2020</a:t>
            </a:fld>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a:lstStyle/>
          <a:p>
            <a:r>
              <a:rPr lang="en-GB" dirty="0"/>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a:lstStyle/>
          <a:p>
            <a:fld id="{35F42D7C-D06F-5A48-8287-7DB99DDE1A10}" type="datetime1">
              <a:rPr lang="en-GB" smtClean="0"/>
              <a:t>09/11/2020</a:t>
            </a:fld>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a:lstStyle/>
          <a:p>
            <a:r>
              <a:rPr lang="en-GB" dirty="0"/>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7B58B-8C31-CE4B-8FCE-2DE0FE0DE13E}" type="datetime1">
              <a:rPr lang="en-GB" smtClean="0"/>
              <a:t>09/11/2020</a:t>
            </a:fld>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Conference     |     Presentation title</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 TargetMode="External"/><Relationship Id="rId2" Type="http://schemas.openxmlformats.org/officeDocument/2006/relationships/hyperlink" Target="https://extranet.who.int/hslp/?q=content/terms-use" TargetMode="External"/><Relationship Id="rId1" Type="http://schemas.openxmlformats.org/officeDocument/2006/relationships/slideLayout" Target="../slideLayouts/slideLayout2.xml"/><Relationship Id="rId4" Type="http://schemas.openxmlformats.org/officeDocument/2006/relationships/hyperlink" Target="mailto:ihrhrt@who.i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a:lstStyle/>
          <a:p>
            <a:r>
              <a:rPr lang="en-GB" dirty="0"/>
              <a:t>01</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p:txBody>
          <a:bodyPr>
            <a:normAutofit/>
          </a:bodyPr>
          <a:lstStyle/>
          <a:p>
            <a:r>
              <a:rPr lang="en-GB" sz="3600" dirty="0"/>
              <a:t>Introduction</a:t>
            </a:r>
          </a:p>
        </p:txBody>
      </p:sp>
      <p:pic>
        <p:nvPicPr>
          <p:cNvPr id="4" name="Picture 2" descr="https://logos-download.com/wp-content/uploads/2016/12/World_Health_Organization_logo_logotype.png">
            <a:extLst>
              <a:ext uri="{FF2B5EF4-FFF2-40B4-BE49-F238E27FC236}">
                <a16:creationId xmlns:a16="http://schemas.microsoft.com/office/drawing/2014/main" id="{C6331506-1F8C-4740-AEF3-103D22EFF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49" y="56863"/>
            <a:ext cx="2972151" cy="8769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CC05B7E-4030-4C64-A4BF-C587A7254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503" y="159407"/>
            <a:ext cx="1917098" cy="671840"/>
          </a:xfrm>
          <a:prstGeom prst="rect">
            <a:avLst/>
          </a:prstGeom>
        </p:spPr>
      </p:pic>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Competency assessment</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10</a:t>
            </a:fld>
            <a:endParaRPr lang="en-GB" sz="1000" dirty="0"/>
          </a:p>
        </p:txBody>
      </p:sp>
      <p:sp>
        <p:nvSpPr>
          <p:cNvPr id="7" name="Content Placeholder 6">
            <a:extLst>
              <a:ext uri="{FF2B5EF4-FFF2-40B4-BE49-F238E27FC236}">
                <a16:creationId xmlns:a16="http://schemas.microsoft.com/office/drawing/2014/main" id="{16457A1C-D1D4-F547-B008-B7231E753660}"/>
              </a:ext>
            </a:extLst>
          </p:cNvPr>
          <p:cNvSpPr>
            <a:spLocks noGrp="1"/>
          </p:cNvSpPr>
          <p:nvPr>
            <p:ph idx="1"/>
          </p:nvPr>
        </p:nvSpPr>
        <p:spPr/>
        <p:txBody>
          <a:bodyPr vert="horz" lIns="91440" tIns="45720" rIns="91440" bIns="45720" rtlCol="0" anchor="t">
            <a:normAutofit/>
          </a:bodyPr>
          <a:lstStyle/>
          <a:p>
            <a:pPr marL="0" indent="0" fontAlgn="base">
              <a:buNone/>
            </a:pPr>
            <a:r>
              <a:rPr lang="en-US" dirty="0"/>
              <a:t>Successful completion of training for both trainers and users requires them to:</a:t>
            </a:r>
          </a:p>
          <a:p>
            <a:pPr marL="228600" lvl="3" fontAlgn="base">
              <a:spcBef>
                <a:spcPts val="1000"/>
              </a:spcBef>
            </a:pPr>
            <a:r>
              <a:rPr lang="en-US" sz="2000" dirty="0"/>
              <a:t>obtain a passing score of 80% on the practical tests, in which trainers and users will be required to collect one nasopharyngeal sample and perform two SARS-CoV-2 Antigen RDTs on blinded samples while being observed by a trainer</a:t>
            </a:r>
          </a:p>
          <a:p>
            <a:pPr marL="228600" lvl="3" fontAlgn="base">
              <a:spcBef>
                <a:spcPts val="1000"/>
              </a:spcBef>
            </a:pPr>
            <a:r>
              <a:rPr lang="en-US" sz="2000" dirty="0"/>
              <a:t>obtain a passing score of 80% on the written theoretical test, in which trainers and users will be required to answer five </a:t>
            </a:r>
            <a:r>
              <a:rPr lang="en-ZA" sz="2000" dirty="0"/>
              <a:t>multiple-choice questions on content presented in the workshop</a:t>
            </a:r>
            <a:r>
              <a:rPr lang="en-US" sz="2000" dirty="0"/>
              <a:t> </a:t>
            </a:r>
          </a:p>
          <a:p>
            <a:pPr fontAlgn="base"/>
            <a:r>
              <a:rPr lang="en-US" dirty="0"/>
              <a:t>obtain a passing score of 80% on the practical result reading test, in which trainers and users will be required to correctly interpret </a:t>
            </a:r>
            <a:r>
              <a:rPr lang="en-ZA" dirty="0"/>
              <a:t>different </a:t>
            </a:r>
            <a:r>
              <a:rPr lang="en-US" dirty="0"/>
              <a:t>SARS-CoV-2 Antigen RDT </a:t>
            </a:r>
            <a:r>
              <a:rPr lang="en-ZA" dirty="0"/>
              <a:t>results from photographs provided</a:t>
            </a:r>
            <a:r>
              <a:rPr lang="en-ZA" dirty="0">
                <a:solidFill>
                  <a:srgbClr val="FF0000"/>
                </a:solidFill>
              </a:rPr>
              <a:t>.</a:t>
            </a:r>
          </a:p>
          <a:p>
            <a:endParaRPr lang="en-US" dirty="0"/>
          </a:p>
        </p:txBody>
      </p:sp>
      <p:sp>
        <p:nvSpPr>
          <p:cNvPr id="6" name="Footer Placeholder 3">
            <a:extLst>
              <a:ext uri="{FF2B5EF4-FFF2-40B4-BE49-F238E27FC236}">
                <a16:creationId xmlns:a16="http://schemas.microsoft.com/office/drawing/2014/main" id="{A236529D-CB7B-403A-8CC8-5F48B9457F17}"/>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Introduction</a:t>
            </a:r>
          </a:p>
        </p:txBody>
      </p:sp>
    </p:spTree>
    <p:extLst>
      <p:ext uri="{BB962C8B-B14F-4D97-AF65-F5344CB8AC3E}">
        <p14:creationId xmlns:p14="http://schemas.microsoft.com/office/powerpoint/2010/main" val="170769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Let's introduce ourselves</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11</a:t>
            </a:fld>
            <a:endParaRPr lang="en-GB" sz="1000" dirty="0"/>
          </a:p>
        </p:txBody>
      </p:sp>
      <p:sp>
        <p:nvSpPr>
          <p:cNvPr id="7" name="Content Placeholder 6">
            <a:extLst>
              <a:ext uri="{FF2B5EF4-FFF2-40B4-BE49-F238E27FC236}">
                <a16:creationId xmlns:a16="http://schemas.microsoft.com/office/drawing/2014/main" id="{16457A1C-D1D4-F547-B008-B7231E753660}"/>
              </a:ext>
            </a:extLst>
          </p:cNvPr>
          <p:cNvSpPr>
            <a:spLocks noGrp="1"/>
          </p:cNvSpPr>
          <p:nvPr>
            <p:ph idx="1"/>
          </p:nvPr>
        </p:nvSpPr>
        <p:spPr>
          <a:xfrm>
            <a:off x="838200" y="1736203"/>
            <a:ext cx="10515600" cy="4440760"/>
          </a:xfrm>
        </p:spPr>
        <p:txBody>
          <a:bodyPr/>
          <a:lstStyle/>
          <a:p>
            <a:pPr>
              <a:buNone/>
            </a:pPr>
            <a:r>
              <a:rPr lang="en-US" altLang="en-US" dirty="0"/>
              <a:t>As part of the whole group or in small groups, please share the following: </a:t>
            </a:r>
          </a:p>
          <a:p>
            <a:pPr fontAlgn="base"/>
            <a:r>
              <a:rPr lang="en-US" altLang="en-US" dirty="0"/>
              <a:t>Your name</a:t>
            </a:r>
          </a:p>
          <a:p>
            <a:pPr fontAlgn="base"/>
            <a:r>
              <a:rPr lang="en-US" altLang="en-US" dirty="0"/>
              <a:t>Job position</a:t>
            </a:r>
          </a:p>
          <a:p>
            <a:pPr fontAlgn="base"/>
            <a:r>
              <a:rPr lang="en-US" altLang="en-US" dirty="0"/>
              <a:t>Organization</a:t>
            </a:r>
          </a:p>
          <a:p>
            <a:pPr fontAlgn="base"/>
            <a:r>
              <a:rPr lang="en-US" altLang="en-US" dirty="0"/>
              <a:t>Expectations for the workshop</a:t>
            </a:r>
          </a:p>
          <a:p>
            <a:endParaRPr lang="en-US" dirty="0"/>
          </a:p>
        </p:txBody>
      </p:sp>
      <p:sp>
        <p:nvSpPr>
          <p:cNvPr id="6" name="Footer Placeholder 3">
            <a:extLst>
              <a:ext uri="{FF2B5EF4-FFF2-40B4-BE49-F238E27FC236}">
                <a16:creationId xmlns:a16="http://schemas.microsoft.com/office/drawing/2014/main" id="{A2A55912-0C93-4822-A270-062F90E6D044}"/>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Introduction</a:t>
            </a:r>
          </a:p>
        </p:txBody>
      </p:sp>
    </p:spTree>
    <p:extLst>
      <p:ext uri="{BB962C8B-B14F-4D97-AF65-F5344CB8AC3E}">
        <p14:creationId xmlns:p14="http://schemas.microsoft.com/office/powerpoint/2010/main" val="2661022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12</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7" y="365126"/>
            <a:ext cx="10515600" cy="942814"/>
          </a:xfrm>
        </p:spPr>
        <p:txBody>
          <a:bodyPr/>
          <a:lstStyle/>
          <a:p>
            <a:r>
              <a:rPr lang="en-ZA" dirty="0"/>
              <a:t>Disclaimer</a:t>
            </a:r>
          </a:p>
        </p:txBody>
      </p:sp>
      <p:sp>
        <p:nvSpPr>
          <p:cNvPr id="3" name="Content Placeholder 2"/>
          <p:cNvSpPr>
            <a:spLocks noGrp="1"/>
          </p:cNvSpPr>
          <p:nvPr>
            <p:ph idx="1"/>
          </p:nvPr>
        </p:nvSpPr>
        <p:spPr>
          <a:xfrm>
            <a:off x="718277" y="1611765"/>
            <a:ext cx="10515600" cy="4440760"/>
          </a:xfrm>
        </p:spPr>
        <p:txBody>
          <a:bodyPr>
            <a:normAutofit fontScale="85000" lnSpcReduction="10000"/>
          </a:bodyPr>
          <a:lstStyle/>
          <a:p>
            <a:pPr marL="0" indent="0">
              <a:buNone/>
              <a:defRPr/>
            </a:pPr>
            <a:r>
              <a:rPr lang="en-US" b="1" dirty="0"/>
              <a:t>WHO Health Security Learning Platform – Training Materials</a:t>
            </a:r>
            <a:endParaRPr lang="en-US" dirty="0"/>
          </a:p>
          <a:p>
            <a:pPr>
              <a:defRPr/>
            </a:pPr>
            <a:endParaRPr lang="en-US" dirty="0"/>
          </a:p>
          <a:p>
            <a:pPr marL="0" indent="0">
              <a:buNone/>
              <a:defRPr/>
            </a:pPr>
            <a:r>
              <a:rPr lang="en-US" dirty="0"/>
              <a:t>These WHO Training Materials are © World Health Organization (WHO) 2020. All rights reserved.</a:t>
            </a:r>
          </a:p>
          <a:p>
            <a:pPr marL="0" indent="0">
              <a:buNone/>
              <a:defRPr/>
            </a:pPr>
            <a:endParaRPr lang="en-US" dirty="0"/>
          </a:p>
          <a:p>
            <a:pPr marL="0" indent="0">
              <a:buNone/>
              <a:defRPr/>
            </a:pPr>
            <a:r>
              <a:rPr lang="en-US" dirty="0"/>
              <a:t>Your use of these materials is subject to the “</a:t>
            </a:r>
            <a:r>
              <a:rPr lang="en-US" u="sng" dirty="0">
                <a:hlinkClick r:id="rId2"/>
              </a:rPr>
              <a:t>WHO Health Security Learning Platform, Training Materials – Terms of Use</a:t>
            </a:r>
            <a:r>
              <a:rPr lang="en-US" dirty="0"/>
              <a:t>”, which you accepted when downloading them and which are available on the Health Security Learning Platform at: </a:t>
            </a:r>
            <a:r>
              <a:rPr lang="en-US" u="sng" dirty="0">
                <a:hlinkClick r:id="rId3"/>
              </a:rPr>
              <a:t>https://extranet.who.int/hslp</a:t>
            </a:r>
            <a:r>
              <a:rPr lang="en-US" dirty="0"/>
              <a:t>.  </a:t>
            </a:r>
          </a:p>
          <a:p>
            <a:pPr marL="0" indent="0">
              <a:buNone/>
              <a:defRPr/>
            </a:pPr>
            <a:r>
              <a:rPr lang="en-US" dirty="0"/>
              <a:t> </a:t>
            </a:r>
          </a:p>
          <a:p>
            <a:pPr marL="0" indent="0">
              <a:buNone/>
              <a:defRPr/>
            </a:pPr>
            <a:r>
              <a:rPr lang="en-US" dirty="0"/>
              <a:t>Should you adapt, modify, translate, or in any other way revise the contents of these materials, you shall not imply that WHO is in any way affiliated with such modifications and shall not use the WHO name or emblem in such modified materials.  </a:t>
            </a:r>
          </a:p>
          <a:p>
            <a:pPr>
              <a:defRPr/>
            </a:pPr>
            <a:endParaRPr lang="en-US" dirty="0"/>
          </a:p>
          <a:p>
            <a:pPr marL="0" indent="0">
              <a:buNone/>
              <a:defRPr/>
            </a:pPr>
            <a:r>
              <a:rPr lang="en-US" dirty="0"/>
              <a:t>Furthermore, please inform WHO of any modifications of these materials that you use publicly, for record-keeping purposes and continued development, by emailing </a:t>
            </a:r>
            <a:r>
              <a:rPr lang="en-US" u="sng" dirty="0">
                <a:hlinkClick r:id="rId4"/>
              </a:rPr>
              <a:t>ihrhrt@who.int</a:t>
            </a:r>
            <a:r>
              <a:rPr lang="en-US" dirty="0"/>
              <a:t>. </a:t>
            </a:r>
          </a:p>
          <a:p>
            <a:endParaRPr lang="en-ZA" dirty="0"/>
          </a:p>
        </p:txBody>
      </p:sp>
      <p:sp>
        <p:nvSpPr>
          <p:cNvPr id="4" name="Footer Placeholder 3"/>
          <p:cNvSpPr>
            <a:spLocks noGrp="1"/>
          </p:cNvSpPr>
          <p:nvPr>
            <p:ph type="ftr" sz="quarter" idx="11"/>
          </p:nvPr>
        </p:nvSpPr>
        <p:spPr/>
        <p:txBody>
          <a:bodyPr/>
          <a:lstStyle/>
          <a:p>
            <a:r>
              <a:rPr lang="en-GB" dirty="0"/>
              <a:t>SARS-CoV-2 Antigen Rapid Diagnostic Test Training Workshop – v1.0 |    Introduction</a:t>
            </a:r>
          </a:p>
        </p:txBody>
      </p:sp>
      <p:sp>
        <p:nvSpPr>
          <p:cNvPr id="5" name="Slide Number Placeholder 4"/>
          <p:cNvSpPr>
            <a:spLocks noGrp="1"/>
          </p:cNvSpPr>
          <p:nvPr>
            <p:ph type="sldNum" sz="quarter" idx="12"/>
          </p:nvPr>
        </p:nvSpPr>
        <p:spPr/>
        <p:txBody>
          <a:bodyPr/>
          <a:lstStyle/>
          <a:p>
            <a:fld id="{42D34DE6-22C6-0E40-B20E-F2D718CBADB2}" type="slidenum">
              <a:rPr lang="en-GB" smtClean="0"/>
              <a:pPr/>
              <a:t>2</a:t>
            </a:fld>
            <a:endParaRPr lang="en-GB" sz="1000" dirty="0"/>
          </a:p>
        </p:txBody>
      </p:sp>
    </p:spTree>
    <p:extLst>
      <p:ext uri="{BB962C8B-B14F-4D97-AF65-F5344CB8AC3E}">
        <p14:creationId xmlns:p14="http://schemas.microsoft.com/office/powerpoint/2010/main" val="253209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SARS-CoV-2 Antigen Rapid Diagnostic Test workshop overview (1)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vert="horz" lIns="91440" tIns="45720" rIns="91440" bIns="45720" rtlCol="0" anchor="t">
            <a:normAutofit/>
          </a:bodyPr>
          <a:lstStyle/>
          <a:p>
            <a:r>
              <a:rPr lang="en-GB" dirty="0"/>
              <a:t>The SARS-CoV-2 Antigen Rapid Diagnostic Test (RDT) training consists of Training of Trainers and User Training workshops.</a:t>
            </a:r>
          </a:p>
          <a:p>
            <a:r>
              <a:rPr lang="en-GB" dirty="0"/>
              <a:t>Training of Trainers </a:t>
            </a:r>
          </a:p>
          <a:p>
            <a:pPr lvl="1"/>
            <a:r>
              <a:rPr lang="en-GB" dirty="0"/>
              <a:t>The objective of this workshop is to instruct trainers on the theoretical and practical components of SARS-CoV-2 Antigen RDT testing and provide them with the skills and resources to train testers on how to safely perform SARS-CoV-2 Antigen RDT testing at clinical facilities.   </a:t>
            </a:r>
          </a:p>
          <a:p>
            <a:r>
              <a:rPr lang="en-GB" dirty="0"/>
              <a:t>User Training</a:t>
            </a:r>
            <a:endParaRPr lang="en-GB" dirty="0">
              <a:cs typeface="Arial"/>
            </a:endParaRPr>
          </a:p>
          <a:p>
            <a:pPr lvl="1"/>
            <a:r>
              <a:rPr lang="en-GB" dirty="0"/>
              <a:t>The objective of this workshop is to instruct users on the theoretical and practical components of SARS-CoV-2 Antigen RDT testing. </a:t>
            </a:r>
          </a:p>
          <a:p>
            <a:r>
              <a:rPr lang="en-GB" dirty="0"/>
              <a:t>The Training of Trainers and User Training conclude with a competency assessment and the recognition of trainers and users who successfully completed training.   </a:t>
            </a:r>
            <a:endParaRPr lang="en-GB" dirty="0">
              <a:cs typeface="Arial"/>
            </a:endParaRP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3</a:t>
            </a:fld>
            <a:endParaRPr lang="en-GB" sz="1000" dirty="0"/>
          </a:p>
        </p:txBody>
      </p:sp>
      <p:sp>
        <p:nvSpPr>
          <p:cNvPr id="6" name="Footer Placeholder 3">
            <a:extLst>
              <a:ext uri="{FF2B5EF4-FFF2-40B4-BE49-F238E27FC236}">
                <a16:creationId xmlns:a16="http://schemas.microsoft.com/office/drawing/2014/main" id="{F981D0A6-E311-4FD2-8E70-C7A2BCDCD1AF}"/>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Introduction</a:t>
            </a:r>
          </a:p>
        </p:txBody>
      </p:sp>
    </p:spTree>
    <p:extLst>
      <p:ext uri="{BB962C8B-B14F-4D97-AF65-F5344CB8AC3E}">
        <p14:creationId xmlns:p14="http://schemas.microsoft.com/office/powerpoint/2010/main" val="3252134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SARS-CoV-2 Antigen Rapid Diagnostic Test workshop overview (2) </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4</a:t>
            </a:fld>
            <a:endParaRPr lang="en-GB" sz="1000" dirty="0"/>
          </a:p>
        </p:txBody>
      </p:sp>
      <p:sp>
        <p:nvSpPr>
          <p:cNvPr id="7" name="Content Placeholder 6">
            <a:extLst>
              <a:ext uri="{FF2B5EF4-FFF2-40B4-BE49-F238E27FC236}">
                <a16:creationId xmlns:a16="http://schemas.microsoft.com/office/drawing/2014/main" id="{617E73A2-059D-EA45-BA7A-E8B335C2EE3E}"/>
              </a:ext>
            </a:extLst>
          </p:cNvPr>
          <p:cNvSpPr>
            <a:spLocks noGrp="1"/>
          </p:cNvSpPr>
          <p:nvPr>
            <p:ph idx="1"/>
          </p:nvPr>
        </p:nvSpPr>
        <p:spPr/>
        <p:txBody>
          <a:bodyPr vert="horz" lIns="91440" tIns="45720" rIns="91440" bIns="45720" rtlCol="0" anchor="t">
            <a:normAutofit/>
          </a:bodyPr>
          <a:lstStyle/>
          <a:p>
            <a:r>
              <a:rPr lang="en-US" dirty="0"/>
              <a:t>These workshops have been developed for trainers and users of SARS-CoV-2 Antigen RDTs and are not intended to address the implementation of RDT testing across the diagnostic network.</a:t>
            </a:r>
          </a:p>
          <a:p>
            <a:r>
              <a:rPr lang="en-US" dirty="0"/>
              <a:t>Therefore, these training sessions will not include activities that are to be done at the central or supervisory level (e.g., development of guidelines, planning, supply chain</a:t>
            </a:r>
            <a:r>
              <a:rPr lang="en-US" dirty="0">
                <a:solidFill>
                  <a:srgbClr val="FF0000"/>
                </a:solidFill>
              </a:rPr>
              <a:t>,</a:t>
            </a:r>
            <a:r>
              <a:rPr lang="en-US" dirty="0"/>
              <a:t> etc.)</a:t>
            </a:r>
            <a:r>
              <a:rPr lang="en-US" dirty="0">
                <a:solidFill>
                  <a:srgbClr val="FF0000"/>
                </a:solidFill>
              </a:rPr>
              <a:t>.</a:t>
            </a:r>
          </a:p>
          <a:p>
            <a:r>
              <a:rPr lang="en-US" dirty="0"/>
              <a:t>These activities will be covered in subsequent materials.</a:t>
            </a:r>
          </a:p>
        </p:txBody>
      </p:sp>
      <p:sp>
        <p:nvSpPr>
          <p:cNvPr id="8" name="Footer Placeholder 3">
            <a:extLst>
              <a:ext uri="{FF2B5EF4-FFF2-40B4-BE49-F238E27FC236}">
                <a16:creationId xmlns:a16="http://schemas.microsoft.com/office/drawing/2014/main" id="{E3231B58-3E5B-49FA-BD45-2B25D31F0C1D}"/>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Introduction</a:t>
            </a:r>
          </a:p>
        </p:txBody>
      </p:sp>
    </p:spTree>
    <p:extLst>
      <p:ext uri="{BB962C8B-B14F-4D97-AF65-F5344CB8AC3E}">
        <p14:creationId xmlns:p14="http://schemas.microsoft.com/office/powerpoint/2010/main" val="143930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Learning objectives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vert="horz" lIns="91440" tIns="45720" rIns="91440" bIns="45720" rtlCol="0" anchor="t">
            <a:normAutofit/>
          </a:bodyPr>
          <a:lstStyle/>
          <a:p>
            <a:pPr marL="0" indent="0">
              <a:buNone/>
            </a:pPr>
            <a:r>
              <a:rPr lang="en-US" dirty="0"/>
              <a:t>At the end of this workshop, you will be able to: </a:t>
            </a:r>
            <a:endParaRPr lang="en-ZA" dirty="0"/>
          </a:p>
          <a:p>
            <a:r>
              <a:rPr lang="en-US" dirty="0"/>
              <a:t>instruct trainers on the role of antigen testing in the COVID-19 response</a:t>
            </a:r>
            <a:endParaRPr lang="en-ZA" dirty="0"/>
          </a:p>
          <a:p>
            <a:r>
              <a:rPr lang="en-US" dirty="0"/>
              <a:t>instruct trainers on the importance of ensuring quality testing and how to minimize errors </a:t>
            </a:r>
            <a:endParaRPr lang="en-ZA" dirty="0"/>
          </a:p>
          <a:p>
            <a:r>
              <a:rPr lang="en-US" dirty="0"/>
              <a:t>instruct trainers on how to collect and analyse routine testing data to monitor test performance </a:t>
            </a:r>
            <a:endParaRPr lang="en-ZA" dirty="0"/>
          </a:p>
          <a:p>
            <a:r>
              <a:rPr lang="en-US" dirty="0"/>
              <a:t>instruct trainers on how to train end-users to safely collect samples, conduct SARS-CoV-2 Antigen RDT testing, interpret the results and understand their implications for patient management.</a:t>
            </a:r>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5</a:t>
            </a:fld>
            <a:endParaRPr lang="en-GB" sz="1000" dirty="0"/>
          </a:p>
        </p:txBody>
      </p:sp>
      <p:sp>
        <p:nvSpPr>
          <p:cNvPr id="6" name="Footer Placeholder 3">
            <a:extLst>
              <a:ext uri="{FF2B5EF4-FFF2-40B4-BE49-F238E27FC236}">
                <a16:creationId xmlns:a16="http://schemas.microsoft.com/office/drawing/2014/main" id="{F102E42F-8315-4111-9DE0-6B06104134BA}"/>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Introduction</a:t>
            </a:r>
          </a:p>
        </p:txBody>
      </p:sp>
    </p:spTree>
    <p:extLst>
      <p:ext uri="{BB962C8B-B14F-4D97-AF65-F5344CB8AC3E}">
        <p14:creationId xmlns:p14="http://schemas.microsoft.com/office/powerpoint/2010/main" val="371447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Learning objectives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vert="horz" lIns="91440" tIns="45720" rIns="91440" bIns="45720" rtlCol="0" anchor="t">
            <a:normAutofit/>
          </a:bodyPr>
          <a:lstStyle/>
          <a:p>
            <a:pPr marL="0" indent="0">
              <a:buNone/>
            </a:pPr>
            <a:r>
              <a:rPr lang="en-US" dirty="0"/>
              <a:t>At the end of this workshop, you will be able to: </a:t>
            </a:r>
            <a:endParaRPr lang="en-ZA" dirty="0"/>
          </a:p>
          <a:p>
            <a:r>
              <a:rPr lang="en-US" dirty="0"/>
              <a:t>understand the role of antigen testing in the COVID-19 response</a:t>
            </a:r>
            <a:endParaRPr lang="en-ZA" dirty="0"/>
          </a:p>
          <a:p>
            <a:r>
              <a:rPr lang="en-US" dirty="0"/>
              <a:t>understand the importance of ensuring quality testing and how to minimize errors </a:t>
            </a:r>
            <a:endParaRPr lang="en-ZA" dirty="0"/>
          </a:p>
          <a:p>
            <a:r>
              <a:rPr lang="en-US" dirty="0"/>
              <a:t>understand how to collect and analyse routine testing data to monitor test performance </a:t>
            </a:r>
            <a:endParaRPr lang="en-ZA" dirty="0"/>
          </a:p>
          <a:p>
            <a:r>
              <a:rPr lang="en-US" dirty="0"/>
              <a:t>safely collect samples, conduct SARS-CoV-2 Antigen RDT testing, interpret the results and understand their implications for patient management</a:t>
            </a:r>
            <a:r>
              <a:rPr lang="en-US" dirty="0">
                <a:solidFill>
                  <a:srgbClr val="FF0000"/>
                </a:solidFill>
              </a:rPr>
              <a:t>.</a:t>
            </a:r>
            <a:endParaRPr lang="en-GB" dirty="0">
              <a:solidFill>
                <a:srgbClr val="FF0000"/>
              </a:solidFill>
            </a:endParaRPr>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6</a:t>
            </a:fld>
            <a:endParaRPr lang="en-GB" sz="1000" dirty="0"/>
          </a:p>
        </p:txBody>
      </p:sp>
      <p:sp>
        <p:nvSpPr>
          <p:cNvPr id="6" name="Footer Placeholder 3">
            <a:extLst>
              <a:ext uri="{FF2B5EF4-FFF2-40B4-BE49-F238E27FC236}">
                <a16:creationId xmlns:a16="http://schemas.microsoft.com/office/drawing/2014/main" id="{7A4B4936-521E-4A67-B40A-8561C3E4849F}"/>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Introduction</a:t>
            </a:r>
          </a:p>
        </p:txBody>
      </p:sp>
    </p:spTree>
    <p:extLst>
      <p:ext uri="{BB962C8B-B14F-4D97-AF65-F5344CB8AC3E}">
        <p14:creationId xmlns:p14="http://schemas.microsoft.com/office/powerpoint/2010/main" val="299828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Training of Trainers workshop content</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7</a:t>
            </a:fld>
            <a:endParaRPr lang="en-GB" sz="1000" dirty="0"/>
          </a:p>
        </p:txBody>
      </p:sp>
      <p:graphicFrame>
        <p:nvGraphicFramePr>
          <p:cNvPr id="8" name="Table 9">
            <a:extLst>
              <a:ext uri="{FF2B5EF4-FFF2-40B4-BE49-F238E27FC236}">
                <a16:creationId xmlns:a16="http://schemas.microsoft.com/office/drawing/2014/main" id="{FF2A82A2-9845-844A-A721-83CB0CAD41F3}"/>
              </a:ext>
            </a:extLst>
          </p:cNvPr>
          <p:cNvGraphicFramePr>
            <a:graphicFrameLocks noGrp="1"/>
          </p:cNvGraphicFramePr>
          <p:nvPr>
            <p:extLst>
              <p:ext uri="{D42A27DB-BD31-4B8C-83A1-F6EECF244321}">
                <p14:modId xmlns:p14="http://schemas.microsoft.com/office/powerpoint/2010/main" val="1990626433"/>
              </p:ext>
            </p:extLst>
          </p:nvPr>
        </p:nvGraphicFramePr>
        <p:xfrm>
          <a:off x="548641" y="2194560"/>
          <a:ext cx="11179534" cy="2377440"/>
        </p:xfrm>
        <a:graphic>
          <a:graphicData uri="http://schemas.openxmlformats.org/drawingml/2006/table">
            <a:tbl>
              <a:tblPr firstRow="1" bandRow="1">
                <a:tableStyleId>{2D5ABB26-0587-4C30-8999-92F81FD0307C}</a:tableStyleId>
              </a:tblPr>
              <a:tblGrid>
                <a:gridCol w="5617208">
                  <a:extLst>
                    <a:ext uri="{9D8B030D-6E8A-4147-A177-3AD203B41FA5}">
                      <a16:colId xmlns:a16="http://schemas.microsoft.com/office/drawing/2014/main" val="2356973665"/>
                    </a:ext>
                  </a:extLst>
                </a:gridCol>
                <a:gridCol w="5562326">
                  <a:extLst>
                    <a:ext uri="{9D8B030D-6E8A-4147-A177-3AD203B41FA5}">
                      <a16:colId xmlns:a16="http://schemas.microsoft.com/office/drawing/2014/main" val="2248132760"/>
                    </a:ext>
                  </a:extLst>
                </a:gridCol>
              </a:tblGrid>
              <a:tr h="370840">
                <a:tc>
                  <a:txBody>
                    <a:bodyPr/>
                    <a:lstStyle/>
                    <a:p>
                      <a:pPr marL="381000" indent="-381000" algn="l" defTabSz="914400" rtl="0" eaLnBrk="1" latinLnBrk="0" hangingPunct="1">
                        <a:lnSpc>
                          <a:spcPct val="90000"/>
                        </a:lnSpc>
                        <a:spcBef>
                          <a:spcPts val="2100"/>
                        </a:spcBef>
                        <a:buClr>
                          <a:srgbClr val="009AC9"/>
                        </a:buClr>
                        <a:buSzPct val="50000"/>
                        <a:buFont typeface="Courier New" panose="02070309020205020404" pitchFamily="49" charset="0"/>
                        <a:buChar char="o"/>
                      </a:pPr>
                      <a:r>
                        <a:rPr lang="en-US" sz="2000" kern="1200" dirty="0">
                          <a:solidFill>
                            <a:schemeClr val="bg1"/>
                          </a:solidFill>
                          <a:latin typeface="+mn-lt"/>
                          <a:ea typeface="+mn-ea"/>
                          <a:cs typeface="+mn-cs"/>
                        </a:rPr>
                        <a:t>01 − Introduction</a:t>
                      </a:r>
                    </a:p>
                  </a:txBody>
                  <a:tcPr>
                    <a:solidFill>
                      <a:srgbClr val="009AC9"/>
                    </a:solidFill>
                  </a:tcPr>
                </a:tc>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r>
                        <a:rPr lang="en-US" sz="2000" dirty="0">
                          <a:solidFill>
                            <a:schemeClr val="bg1"/>
                          </a:solidFill>
                        </a:rPr>
                        <a:t>07</a:t>
                      </a:r>
                      <a:r>
                        <a:rPr lang="en-US" sz="2000" kern="1200" dirty="0">
                          <a:solidFill>
                            <a:schemeClr val="bg1"/>
                          </a:solidFill>
                          <a:latin typeface="+mn-lt"/>
                          <a:ea typeface="+mn-ea"/>
                          <a:cs typeface="+mn-cs"/>
                        </a:rPr>
                        <a:t> − </a:t>
                      </a:r>
                      <a:r>
                        <a:rPr lang="en-ZA" sz="2000" b="0" i="0" u="none" strike="noStrike" cap="none" spc="0" baseline="0" dirty="0">
                          <a:ln>
                            <a:noFill/>
                          </a:ln>
                          <a:solidFill>
                            <a:schemeClr val="bg1"/>
                          </a:solidFill>
                          <a:effectLst/>
                          <a:uFillTx/>
                          <a:latin typeface="+mn-lt"/>
                          <a:ea typeface="+mn-ea"/>
                          <a:cs typeface="+mn-cs"/>
                          <a:sym typeface="Avenir Medium"/>
                        </a:rPr>
                        <a:t>Preparation for testing</a:t>
                      </a:r>
                    </a:p>
                  </a:txBody>
                  <a:tcPr>
                    <a:solidFill>
                      <a:srgbClr val="009AC9"/>
                    </a:solidFill>
                  </a:tcPr>
                </a:tc>
                <a:extLst>
                  <a:ext uri="{0D108BD9-81ED-4DB2-BD59-A6C34878D82A}">
                    <a16:rowId xmlns:a16="http://schemas.microsoft.com/office/drawing/2014/main" val="3468333495"/>
                  </a:ext>
                </a:extLst>
              </a:tr>
              <a:tr h="370840">
                <a:tc>
                  <a:txBody>
                    <a:bodyPr/>
                    <a:lstStyle/>
                    <a:p>
                      <a:pPr marL="381000" marR="0" lvl="0" indent="-381000" algn="l" defTabSz="914400" rtl="0" eaLnBrk="1" fontAlgn="auto" latinLnBrk="0" hangingPunct="1">
                        <a:lnSpc>
                          <a:spcPct val="90000"/>
                        </a:lnSpc>
                        <a:spcBef>
                          <a:spcPts val="2100"/>
                        </a:spcBef>
                        <a:spcAft>
                          <a:spcPts val="0"/>
                        </a:spcAft>
                        <a:buClr>
                          <a:srgbClr val="009AC9"/>
                        </a:buClr>
                        <a:buSzPct val="50000"/>
                        <a:buFont typeface="Courier New" panose="02070309020205020404" pitchFamily="49" charset="0"/>
                        <a:buChar char="o"/>
                        <a:tabLst/>
                        <a:defRPr/>
                      </a:pPr>
                      <a:r>
                        <a:rPr lang="en-US" sz="2000" kern="1200" dirty="0">
                          <a:solidFill>
                            <a:schemeClr val="bg1"/>
                          </a:solidFill>
                          <a:latin typeface="+mn-lt"/>
                          <a:ea typeface="+mn-ea"/>
                          <a:cs typeface="+mn-cs"/>
                        </a:rPr>
                        <a:t>02 − Overview of SARS-CoV-2 testing</a:t>
                      </a:r>
                    </a:p>
                  </a:txBody>
                  <a:tcPr>
                    <a:solidFill>
                      <a:srgbClr val="009AC9"/>
                    </a:solidFill>
                  </a:tcPr>
                </a:tc>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r>
                        <a:rPr lang="en-US" sz="2000" dirty="0">
                          <a:solidFill>
                            <a:schemeClr val="bg1"/>
                          </a:solidFill>
                        </a:rPr>
                        <a:t>08</a:t>
                      </a:r>
                      <a:r>
                        <a:rPr lang="en-US" sz="2000" kern="1200" dirty="0">
                          <a:solidFill>
                            <a:schemeClr val="bg1"/>
                          </a:solidFill>
                          <a:latin typeface="+mn-lt"/>
                          <a:ea typeface="+mn-ea"/>
                          <a:cs typeface="+mn-cs"/>
                        </a:rPr>
                        <a:t> − </a:t>
                      </a:r>
                      <a:r>
                        <a:rPr lang="en-US" sz="2000" dirty="0">
                          <a:solidFill>
                            <a:schemeClr val="bg1"/>
                          </a:solidFill>
                        </a:rPr>
                        <a:t>Performing</a:t>
                      </a:r>
                      <a:r>
                        <a:rPr lang="en-ZA" sz="2000" b="0" i="0" u="none" strike="noStrike" cap="none" spc="0" baseline="0" dirty="0">
                          <a:ln>
                            <a:noFill/>
                          </a:ln>
                          <a:solidFill>
                            <a:schemeClr val="bg1"/>
                          </a:solidFill>
                          <a:effectLst/>
                          <a:uFillTx/>
                          <a:latin typeface="+mn-lt"/>
                          <a:ea typeface="+mn-ea"/>
                          <a:cs typeface="+mn-cs"/>
                          <a:sym typeface="Avenir Medium"/>
                        </a:rPr>
                        <a:t> the SARS-CoV-2 Antigen RDT</a:t>
                      </a:r>
                    </a:p>
                  </a:txBody>
                  <a:tcPr>
                    <a:solidFill>
                      <a:srgbClr val="009AC9"/>
                    </a:solidFill>
                  </a:tcPr>
                </a:tc>
                <a:extLst>
                  <a:ext uri="{0D108BD9-81ED-4DB2-BD59-A6C34878D82A}">
                    <a16:rowId xmlns:a16="http://schemas.microsoft.com/office/drawing/2014/main" val="4275377112"/>
                  </a:ext>
                </a:extLst>
              </a:tr>
              <a:tr h="370840">
                <a:tc>
                  <a:txBody>
                    <a:bodyPr/>
                    <a:lstStyle/>
                    <a:p>
                      <a:pPr marL="381000" marR="0" lvl="0" indent="-381000" algn="l" defTabSz="914400" rtl="0" eaLnBrk="1" fontAlgn="auto" latinLnBrk="0" hangingPunct="1">
                        <a:lnSpc>
                          <a:spcPct val="90000"/>
                        </a:lnSpc>
                        <a:spcBef>
                          <a:spcPts val="2100"/>
                        </a:spcBef>
                        <a:spcAft>
                          <a:spcPts val="0"/>
                        </a:spcAft>
                        <a:buClr>
                          <a:srgbClr val="009AC9"/>
                        </a:buClr>
                        <a:buSzPct val="50000"/>
                        <a:buFont typeface="Courier New" panose="02070309020205020404" pitchFamily="49" charset="0"/>
                        <a:buChar char="o"/>
                        <a:tabLst/>
                        <a:defRPr/>
                      </a:pPr>
                      <a:r>
                        <a:rPr lang="en-US" sz="2000" kern="1200" dirty="0">
                          <a:solidFill>
                            <a:schemeClr val="bg1"/>
                          </a:solidFill>
                          <a:latin typeface="+mn-lt"/>
                          <a:ea typeface="+mn-ea"/>
                          <a:cs typeface="+mn-cs"/>
                          <a:sym typeface="Avenir Medium"/>
                        </a:rPr>
                        <a:t>03</a:t>
                      </a:r>
                      <a:r>
                        <a:rPr lang="en-US" sz="2000" kern="1200" dirty="0">
                          <a:solidFill>
                            <a:schemeClr val="bg1"/>
                          </a:solidFill>
                          <a:latin typeface="+mn-lt"/>
                          <a:ea typeface="+mn-ea"/>
                          <a:cs typeface="+mn-cs"/>
                        </a:rPr>
                        <a:t> − </a:t>
                      </a:r>
                      <a:r>
                        <a:rPr lang="en-US" sz="2000" kern="1200" dirty="0">
                          <a:solidFill>
                            <a:schemeClr val="bg1"/>
                          </a:solidFill>
                          <a:latin typeface="+mn-lt"/>
                          <a:ea typeface="+mn-ea"/>
                          <a:cs typeface="+mn-cs"/>
                          <a:sym typeface="Avenir Medium"/>
                        </a:rPr>
                        <a:t>SARS-CoV-2 testing strategies</a:t>
                      </a:r>
                    </a:p>
                  </a:txBody>
                  <a:tcPr>
                    <a:solidFill>
                      <a:srgbClr val="009AC9"/>
                    </a:solidFill>
                  </a:tcPr>
                </a:tc>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r>
                        <a:rPr lang="en-US" sz="2000" dirty="0">
                          <a:solidFill>
                            <a:schemeClr val="bg1"/>
                          </a:solidFill>
                        </a:rPr>
                        <a:t>09</a:t>
                      </a:r>
                      <a:r>
                        <a:rPr lang="en-US" sz="2000" kern="1200" dirty="0">
                          <a:solidFill>
                            <a:schemeClr val="bg1"/>
                          </a:solidFill>
                          <a:latin typeface="+mn-lt"/>
                          <a:ea typeface="+mn-ea"/>
                          <a:cs typeface="+mn-cs"/>
                        </a:rPr>
                        <a:t> − </a:t>
                      </a:r>
                      <a:r>
                        <a:rPr lang="en-ZA" sz="2000" b="0" i="0" u="none" strike="noStrike" cap="none" spc="0" baseline="0" dirty="0">
                          <a:ln>
                            <a:noFill/>
                          </a:ln>
                          <a:solidFill>
                            <a:schemeClr val="bg1"/>
                          </a:solidFill>
                          <a:effectLst/>
                          <a:uFillTx/>
                          <a:latin typeface="+mn-lt"/>
                          <a:ea typeface="+mn-ea"/>
                          <a:cs typeface="+mn-cs"/>
                          <a:sym typeface="Avenir Medium"/>
                        </a:rPr>
                        <a:t>Using SARS-CoV-2 RDT data</a:t>
                      </a:r>
                    </a:p>
                  </a:txBody>
                  <a:tcPr>
                    <a:solidFill>
                      <a:srgbClr val="009AC9"/>
                    </a:solidFill>
                  </a:tcPr>
                </a:tc>
                <a:extLst>
                  <a:ext uri="{0D108BD9-81ED-4DB2-BD59-A6C34878D82A}">
                    <a16:rowId xmlns:a16="http://schemas.microsoft.com/office/drawing/2014/main" val="3683060392"/>
                  </a:ext>
                </a:extLst>
              </a:tr>
              <a:tr h="370840">
                <a:tc>
                  <a:txBody>
                    <a:bodyPr/>
                    <a:lstStyle/>
                    <a:p>
                      <a:pPr marL="381000" marR="0" lvl="0" indent="-381000" algn="l" defTabSz="914400" rtl="0" eaLnBrk="1" fontAlgn="auto" latinLnBrk="0" hangingPunct="1">
                        <a:lnSpc>
                          <a:spcPct val="90000"/>
                        </a:lnSpc>
                        <a:spcBef>
                          <a:spcPts val="2100"/>
                        </a:spcBef>
                        <a:spcAft>
                          <a:spcPts val="0"/>
                        </a:spcAft>
                        <a:buClr>
                          <a:srgbClr val="009AC9"/>
                        </a:buClr>
                        <a:buSzPct val="50000"/>
                        <a:buFont typeface="Courier New" panose="02070309020205020404" pitchFamily="49" charset="0"/>
                        <a:buChar char="o"/>
                        <a:tabLst/>
                        <a:defRPr/>
                      </a:pPr>
                      <a:r>
                        <a:rPr lang="en-US" sz="2000" kern="1200" dirty="0">
                          <a:solidFill>
                            <a:schemeClr val="bg1"/>
                          </a:solidFill>
                          <a:latin typeface="+mn-lt"/>
                          <a:ea typeface="+mn-ea"/>
                          <a:cs typeface="+mn-cs"/>
                        </a:rPr>
                        <a:t>04 − Quality testing using RDTs</a:t>
                      </a:r>
                    </a:p>
                  </a:txBody>
                  <a:tcPr>
                    <a:solidFill>
                      <a:srgbClr val="009AC9"/>
                    </a:solidFill>
                  </a:tcPr>
                </a:tc>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r>
                        <a:rPr lang="en-US" sz="2000" b="0" i="0" u="none" strike="noStrike" cap="none" spc="0" baseline="0" dirty="0">
                          <a:ln>
                            <a:noFill/>
                          </a:ln>
                          <a:solidFill>
                            <a:schemeClr val="bg1"/>
                          </a:solidFill>
                          <a:effectLst/>
                          <a:uFillTx/>
                          <a:latin typeface="+mn-lt"/>
                          <a:ea typeface="+mn-ea"/>
                          <a:cs typeface="+mn-cs"/>
                          <a:sym typeface="Avenir Medium"/>
                        </a:rPr>
                        <a:t>10</a:t>
                      </a:r>
                      <a:r>
                        <a:rPr lang="en-US" sz="2000" kern="1200" dirty="0">
                          <a:solidFill>
                            <a:schemeClr val="bg1"/>
                          </a:solidFill>
                          <a:latin typeface="+mn-lt"/>
                          <a:ea typeface="+mn-ea"/>
                          <a:cs typeface="+mn-cs"/>
                        </a:rPr>
                        <a:t> − </a:t>
                      </a:r>
                      <a:r>
                        <a:rPr lang="en-ZA" sz="2000" b="0" i="0" u="none" strike="noStrike" kern="1200" cap="none" spc="0" baseline="0" dirty="0">
                          <a:ln>
                            <a:noFill/>
                          </a:ln>
                          <a:solidFill>
                            <a:schemeClr val="bg1"/>
                          </a:solidFill>
                          <a:effectLst/>
                          <a:uFillTx/>
                          <a:latin typeface="+mn-lt"/>
                          <a:ea typeface="+mn-ea"/>
                          <a:cs typeface="+mn-cs"/>
                          <a:sym typeface="Avenir Medium"/>
                        </a:rPr>
                        <a:t>As</a:t>
                      </a:r>
                      <a:r>
                        <a:rPr lang="en-ZA" sz="2000" b="0" i="0" u="none" strike="noStrike" cap="none" spc="0" baseline="0" dirty="0">
                          <a:ln>
                            <a:noFill/>
                          </a:ln>
                          <a:solidFill>
                            <a:schemeClr val="bg1"/>
                          </a:solidFill>
                          <a:effectLst/>
                          <a:uFillTx/>
                          <a:latin typeface="+mn-lt"/>
                          <a:ea typeface="+mn-ea"/>
                          <a:cs typeface="+mn-cs"/>
                          <a:sym typeface="Avenir Medium"/>
                        </a:rPr>
                        <a:t>suring quality results </a:t>
                      </a:r>
                    </a:p>
                  </a:txBody>
                  <a:tcPr>
                    <a:solidFill>
                      <a:srgbClr val="009AC9"/>
                    </a:solidFill>
                  </a:tcPr>
                </a:tc>
                <a:extLst>
                  <a:ext uri="{0D108BD9-81ED-4DB2-BD59-A6C34878D82A}">
                    <a16:rowId xmlns:a16="http://schemas.microsoft.com/office/drawing/2014/main" val="328750722"/>
                  </a:ext>
                </a:extLst>
              </a:tr>
              <a:tr h="370840">
                <a:tc>
                  <a:txBody>
                    <a:bodyPr/>
                    <a:lstStyle/>
                    <a:p>
                      <a:pPr marL="381000" marR="0" lvl="0" indent="-381000" algn="l" defTabSz="914400" rtl="0" eaLnBrk="1" fontAlgn="auto" latinLnBrk="0" hangingPunct="1">
                        <a:lnSpc>
                          <a:spcPct val="90000"/>
                        </a:lnSpc>
                        <a:spcBef>
                          <a:spcPts val="2100"/>
                        </a:spcBef>
                        <a:spcAft>
                          <a:spcPts val="0"/>
                        </a:spcAft>
                        <a:buClr>
                          <a:srgbClr val="009AC9"/>
                        </a:buClr>
                        <a:buSzPct val="50000"/>
                        <a:buFont typeface="Courier New" panose="02070309020205020404" pitchFamily="49" charset="0"/>
                        <a:buChar char="o"/>
                        <a:tabLst/>
                        <a:defRPr/>
                      </a:pPr>
                      <a:r>
                        <a:rPr lang="en-US" sz="2000" kern="1200" dirty="0">
                          <a:solidFill>
                            <a:schemeClr val="bg1"/>
                          </a:solidFill>
                          <a:latin typeface="+mn-lt"/>
                          <a:ea typeface="+mn-ea"/>
                          <a:cs typeface="+mn-cs"/>
                        </a:rPr>
                        <a:t>05 − Safety for SARS-CoV-2 testing</a:t>
                      </a:r>
                    </a:p>
                  </a:txBody>
                  <a:tcPr>
                    <a:solidFill>
                      <a:srgbClr val="009AC9"/>
                    </a:solidFill>
                  </a:tcPr>
                </a:tc>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r>
                        <a:rPr lang="en-US" sz="2000" dirty="0">
                          <a:solidFill>
                            <a:schemeClr val="bg1"/>
                          </a:solidFill>
                        </a:rPr>
                        <a:t>11</a:t>
                      </a:r>
                      <a:r>
                        <a:rPr lang="en-US" sz="2000" kern="1200" dirty="0">
                          <a:solidFill>
                            <a:schemeClr val="bg1"/>
                          </a:solidFill>
                          <a:latin typeface="+mn-lt"/>
                          <a:ea typeface="+mn-ea"/>
                          <a:cs typeface="+mn-cs"/>
                        </a:rPr>
                        <a:t> − </a:t>
                      </a:r>
                      <a:r>
                        <a:rPr lang="en-US" sz="2000" dirty="0">
                          <a:solidFill>
                            <a:schemeClr val="bg1"/>
                          </a:solidFill>
                        </a:rPr>
                        <a:t>Training testers</a:t>
                      </a:r>
                    </a:p>
                  </a:txBody>
                  <a:tcPr>
                    <a:solidFill>
                      <a:srgbClr val="009AC9"/>
                    </a:solidFill>
                  </a:tcPr>
                </a:tc>
                <a:extLst>
                  <a:ext uri="{0D108BD9-81ED-4DB2-BD59-A6C34878D82A}">
                    <a16:rowId xmlns:a16="http://schemas.microsoft.com/office/drawing/2014/main" val="1711993719"/>
                  </a:ext>
                </a:extLst>
              </a:tr>
              <a:tr h="370840">
                <a:tc>
                  <a:txBody>
                    <a:bodyPr/>
                    <a:lstStyle/>
                    <a:p>
                      <a:pPr marL="381000" marR="0" lvl="0" indent="-381000" algn="l" defTabSz="914400" rtl="0" eaLnBrk="1" fontAlgn="auto" latinLnBrk="0" hangingPunct="1">
                        <a:lnSpc>
                          <a:spcPct val="90000"/>
                        </a:lnSpc>
                        <a:spcBef>
                          <a:spcPts val="2100"/>
                        </a:spcBef>
                        <a:spcAft>
                          <a:spcPts val="0"/>
                        </a:spcAft>
                        <a:buClr>
                          <a:srgbClr val="009AC9"/>
                        </a:buClr>
                        <a:buSzPct val="50000"/>
                        <a:buFont typeface="Courier New" panose="02070309020205020404" pitchFamily="49" charset="0"/>
                        <a:buChar char="o"/>
                        <a:tabLst/>
                        <a:defRPr/>
                      </a:pPr>
                      <a:r>
                        <a:rPr lang="en-US" sz="2000" kern="1200" dirty="0">
                          <a:solidFill>
                            <a:schemeClr val="bg1"/>
                          </a:solidFill>
                          <a:latin typeface="+mn-lt"/>
                          <a:ea typeface="+mn-ea"/>
                          <a:cs typeface="+mn-cs"/>
                        </a:rPr>
                        <a:t>06 − Sample collection</a:t>
                      </a:r>
                    </a:p>
                  </a:txBody>
                  <a:tcPr>
                    <a:solidFill>
                      <a:srgbClr val="009AC9"/>
                    </a:solidFill>
                  </a:tcPr>
                </a:tc>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endParaRPr lang="en-US" sz="2000" dirty="0">
                        <a:solidFill>
                          <a:schemeClr val="bg1"/>
                        </a:solidFill>
                      </a:endParaRPr>
                    </a:p>
                  </a:txBody>
                  <a:tcPr>
                    <a:solidFill>
                      <a:srgbClr val="009AC9"/>
                    </a:solidFill>
                  </a:tcPr>
                </a:tc>
                <a:extLst>
                  <a:ext uri="{0D108BD9-81ED-4DB2-BD59-A6C34878D82A}">
                    <a16:rowId xmlns:a16="http://schemas.microsoft.com/office/drawing/2014/main" val="3991903446"/>
                  </a:ext>
                </a:extLst>
              </a:tr>
            </a:tbl>
          </a:graphicData>
        </a:graphic>
      </p:graphicFrame>
      <p:sp>
        <p:nvSpPr>
          <p:cNvPr id="6" name="Footer Placeholder 3">
            <a:extLst>
              <a:ext uri="{FF2B5EF4-FFF2-40B4-BE49-F238E27FC236}">
                <a16:creationId xmlns:a16="http://schemas.microsoft.com/office/drawing/2014/main" id="{B28A0424-9C71-4A63-B521-88113908CE54}"/>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Introduction</a:t>
            </a:r>
          </a:p>
        </p:txBody>
      </p:sp>
    </p:spTree>
    <p:extLst>
      <p:ext uri="{BB962C8B-B14F-4D97-AF65-F5344CB8AC3E}">
        <p14:creationId xmlns:p14="http://schemas.microsoft.com/office/powerpoint/2010/main" val="90582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User Training workshop content</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8</a:t>
            </a:fld>
            <a:endParaRPr lang="en-GB" sz="1000" dirty="0"/>
          </a:p>
        </p:txBody>
      </p:sp>
      <p:graphicFrame>
        <p:nvGraphicFramePr>
          <p:cNvPr id="8" name="Table 9">
            <a:extLst>
              <a:ext uri="{FF2B5EF4-FFF2-40B4-BE49-F238E27FC236}">
                <a16:creationId xmlns:a16="http://schemas.microsoft.com/office/drawing/2014/main" id="{3730CD31-85E5-2947-A4CD-9D12DD9627E0}"/>
              </a:ext>
            </a:extLst>
          </p:cNvPr>
          <p:cNvGraphicFramePr>
            <a:graphicFrameLocks noGrp="1"/>
          </p:cNvGraphicFramePr>
          <p:nvPr>
            <p:extLst>
              <p:ext uri="{D42A27DB-BD31-4B8C-83A1-F6EECF244321}">
                <p14:modId xmlns:p14="http://schemas.microsoft.com/office/powerpoint/2010/main" val="2413579300"/>
              </p:ext>
            </p:extLst>
          </p:nvPr>
        </p:nvGraphicFramePr>
        <p:xfrm>
          <a:off x="548641" y="2194560"/>
          <a:ext cx="11179534" cy="2377440"/>
        </p:xfrm>
        <a:graphic>
          <a:graphicData uri="http://schemas.openxmlformats.org/drawingml/2006/table">
            <a:tbl>
              <a:tblPr firstRow="1" bandRow="1">
                <a:tableStyleId>{2D5ABB26-0587-4C30-8999-92F81FD0307C}</a:tableStyleId>
              </a:tblPr>
              <a:tblGrid>
                <a:gridCol w="5617208">
                  <a:extLst>
                    <a:ext uri="{9D8B030D-6E8A-4147-A177-3AD203B41FA5}">
                      <a16:colId xmlns:a16="http://schemas.microsoft.com/office/drawing/2014/main" val="2356973665"/>
                    </a:ext>
                  </a:extLst>
                </a:gridCol>
                <a:gridCol w="5562326">
                  <a:extLst>
                    <a:ext uri="{9D8B030D-6E8A-4147-A177-3AD203B41FA5}">
                      <a16:colId xmlns:a16="http://schemas.microsoft.com/office/drawing/2014/main" val="2248132760"/>
                    </a:ext>
                  </a:extLst>
                </a:gridCol>
              </a:tblGrid>
              <a:tr h="370840">
                <a:tc>
                  <a:txBody>
                    <a:bodyPr/>
                    <a:lstStyle/>
                    <a:p>
                      <a:pPr algn="l"/>
                      <a:r>
                        <a:rPr lang="en-US" sz="2000" dirty="0">
                          <a:solidFill>
                            <a:schemeClr val="bg1"/>
                          </a:solidFill>
                          <a:latin typeface="+mn-lt"/>
                        </a:rPr>
                        <a:t>01 </a:t>
                      </a:r>
                      <a:r>
                        <a:rPr lang="en-US" sz="2000" kern="1200" dirty="0">
                          <a:solidFill>
                            <a:schemeClr val="bg1"/>
                          </a:solidFill>
                          <a:latin typeface="+mn-lt"/>
                          <a:ea typeface="+mn-ea"/>
                          <a:cs typeface="+mn-cs"/>
                        </a:rPr>
                        <a:t>− </a:t>
                      </a:r>
                      <a:r>
                        <a:rPr lang="en-US" sz="2000" dirty="0">
                          <a:solidFill>
                            <a:schemeClr val="bg1"/>
                          </a:solidFill>
                          <a:latin typeface="+mn-lt"/>
                        </a:rPr>
                        <a:t>Introduction</a:t>
                      </a:r>
                    </a:p>
                  </a:txBody>
                  <a:tcPr>
                    <a:solidFill>
                      <a:srgbClr val="009AC9"/>
                    </a:solidFill>
                  </a:tcPr>
                </a:tc>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mn-lt"/>
                        </a:rPr>
                        <a:t>07 </a:t>
                      </a:r>
                      <a:r>
                        <a:rPr lang="en-US" sz="2000" kern="1200" dirty="0">
                          <a:solidFill>
                            <a:schemeClr val="bg1"/>
                          </a:solidFill>
                          <a:latin typeface="+mn-lt"/>
                          <a:ea typeface="+mn-ea"/>
                          <a:cs typeface="+mn-cs"/>
                        </a:rPr>
                        <a:t>− </a:t>
                      </a:r>
                      <a:r>
                        <a:rPr lang="en-ZA" sz="2000" b="0" i="0" u="none" strike="noStrike" cap="none" spc="0" baseline="0" dirty="0">
                          <a:ln>
                            <a:noFill/>
                          </a:ln>
                          <a:solidFill>
                            <a:schemeClr val="bg1"/>
                          </a:solidFill>
                          <a:effectLst/>
                          <a:uFillTx/>
                          <a:latin typeface="+mn-lt"/>
                          <a:ea typeface="+mn-ea"/>
                          <a:cs typeface="+mn-cs"/>
                          <a:sym typeface="Avenir Medium"/>
                        </a:rPr>
                        <a:t>Preparation for testing</a:t>
                      </a:r>
                    </a:p>
                  </a:txBody>
                  <a:tcPr>
                    <a:solidFill>
                      <a:srgbClr val="009AC9"/>
                    </a:solidFill>
                  </a:tcPr>
                </a:tc>
                <a:extLst>
                  <a:ext uri="{0D108BD9-81ED-4DB2-BD59-A6C34878D82A}">
                    <a16:rowId xmlns:a16="http://schemas.microsoft.com/office/drawing/2014/main" val="3468333495"/>
                  </a:ext>
                </a:extLst>
              </a:tr>
              <a:tr h="370840">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mn-lt"/>
                        </a:rPr>
                        <a:t>02 </a:t>
                      </a:r>
                      <a:r>
                        <a:rPr lang="en-US" sz="2000" kern="1200" dirty="0">
                          <a:solidFill>
                            <a:schemeClr val="bg1"/>
                          </a:solidFill>
                          <a:latin typeface="+mn-lt"/>
                          <a:ea typeface="+mn-ea"/>
                          <a:cs typeface="+mn-cs"/>
                        </a:rPr>
                        <a:t>− </a:t>
                      </a:r>
                      <a:r>
                        <a:rPr lang="en-US" sz="2000" dirty="0">
                          <a:solidFill>
                            <a:schemeClr val="bg1"/>
                          </a:solidFill>
                          <a:latin typeface="+mn-lt"/>
                        </a:rPr>
                        <a:t>Overview of SARS-CoV-2 testing</a:t>
                      </a:r>
                    </a:p>
                  </a:txBody>
                  <a:tcPr>
                    <a:solidFill>
                      <a:srgbClr val="009AC9"/>
                    </a:solidFill>
                  </a:tcPr>
                </a:tc>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mn-lt"/>
                        </a:rPr>
                        <a:t>08 </a:t>
                      </a:r>
                      <a:r>
                        <a:rPr lang="en-US" sz="2000" kern="1200" dirty="0">
                          <a:solidFill>
                            <a:schemeClr val="bg1"/>
                          </a:solidFill>
                          <a:latin typeface="+mn-lt"/>
                          <a:ea typeface="+mn-ea"/>
                          <a:cs typeface="+mn-cs"/>
                        </a:rPr>
                        <a:t>− </a:t>
                      </a:r>
                      <a:r>
                        <a:rPr lang="en-US" sz="2000" dirty="0">
                          <a:solidFill>
                            <a:schemeClr val="bg1"/>
                          </a:solidFill>
                          <a:latin typeface="+mn-lt"/>
                        </a:rPr>
                        <a:t>Performing</a:t>
                      </a:r>
                      <a:r>
                        <a:rPr lang="en-ZA" sz="2000" b="0" i="0" u="none" strike="noStrike" cap="none" spc="0" baseline="0" dirty="0">
                          <a:ln>
                            <a:noFill/>
                          </a:ln>
                          <a:solidFill>
                            <a:schemeClr val="bg1"/>
                          </a:solidFill>
                          <a:effectLst/>
                          <a:uFillTx/>
                          <a:latin typeface="+mn-lt"/>
                          <a:ea typeface="+mn-ea"/>
                          <a:cs typeface="+mn-cs"/>
                          <a:sym typeface="Avenir Medium"/>
                        </a:rPr>
                        <a:t> the SARS-CoV-2 Antigen RDT</a:t>
                      </a:r>
                    </a:p>
                  </a:txBody>
                  <a:tcPr>
                    <a:solidFill>
                      <a:srgbClr val="009AC9"/>
                    </a:solidFill>
                  </a:tcPr>
                </a:tc>
                <a:extLst>
                  <a:ext uri="{0D108BD9-81ED-4DB2-BD59-A6C34878D82A}">
                    <a16:rowId xmlns:a16="http://schemas.microsoft.com/office/drawing/2014/main" val="4275377112"/>
                  </a:ext>
                </a:extLst>
              </a:tr>
              <a:tr h="370840">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r>
                        <a:rPr lang="en-US" sz="2000" b="0" i="0" u="none" strike="noStrike" cap="none" spc="0" baseline="0" dirty="0">
                          <a:ln>
                            <a:noFill/>
                          </a:ln>
                          <a:solidFill>
                            <a:schemeClr val="bg1"/>
                          </a:solidFill>
                          <a:effectLst/>
                          <a:uFillTx/>
                          <a:latin typeface="+mn-lt"/>
                          <a:ea typeface="+mn-ea"/>
                          <a:cs typeface="+mn-cs"/>
                          <a:sym typeface="Avenir Medium"/>
                        </a:rPr>
                        <a:t>03 </a:t>
                      </a:r>
                      <a:r>
                        <a:rPr lang="en-US" sz="2000" kern="1200" dirty="0">
                          <a:solidFill>
                            <a:schemeClr val="bg1"/>
                          </a:solidFill>
                          <a:latin typeface="+mn-lt"/>
                          <a:ea typeface="+mn-ea"/>
                          <a:cs typeface="+mn-cs"/>
                        </a:rPr>
                        <a:t>− </a:t>
                      </a:r>
                      <a:r>
                        <a:rPr lang="en-US" sz="2000" b="0" i="0" u="none" strike="noStrike" cap="none" spc="0" baseline="0" dirty="0">
                          <a:ln>
                            <a:noFill/>
                          </a:ln>
                          <a:solidFill>
                            <a:schemeClr val="bg1"/>
                          </a:solidFill>
                          <a:effectLst/>
                          <a:uFillTx/>
                          <a:latin typeface="+mn-lt"/>
                          <a:ea typeface="+mn-ea"/>
                          <a:cs typeface="+mn-cs"/>
                          <a:sym typeface="Avenir Medium"/>
                        </a:rPr>
                        <a:t>SARS-CoV-2 testing strategies</a:t>
                      </a:r>
                    </a:p>
                  </a:txBody>
                  <a:tcPr>
                    <a:solidFill>
                      <a:srgbClr val="009AC9"/>
                    </a:solidFill>
                  </a:tcPr>
                </a:tc>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mn-lt"/>
                        </a:rPr>
                        <a:t>09 </a:t>
                      </a:r>
                      <a:r>
                        <a:rPr lang="en-US" sz="2000" kern="1200" dirty="0">
                          <a:solidFill>
                            <a:schemeClr val="bg1"/>
                          </a:solidFill>
                          <a:latin typeface="+mn-lt"/>
                          <a:ea typeface="+mn-ea"/>
                          <a:cs typeface="+mn-cs"/>
                        </a:rPr>
                        <a:t>− </a:t>
                      </a:r>
                      <a:r>
                        <a:rPr lang="en-ZA" sz="2000" b="0" i="0" u="none" strike="noStrike" cap="none" spc="0" baseline="0" dirty="0">
                          <a:ln>
                            <a:noFill/>
                          </a:ln>
                          <a:solidFill>
                            <a:schemeClr val="bg1"/>
                          </a:solidFill>
                          <a:effectLst/>
                          <a:uFillTx/>
                          <a:latin typeface="+mn-lt"/>
                          <a:ea typeface="+mn-ea"/>
                          <a:cs typeface="+mn-cs"/>
                          <a:sym typeface="Avenir Medium"/>
                        </a:rPr>
                        <a:t>Using SARS-CoV-2 RDT data</a:t>
                      </a:r>
                    </a:p>
                  </a:txBody>
                  <a:tcPr>
                    <a:solidFill>
                      <a:srgbClr val="009AC9"/>
                    </a:solidFill>
                  </a:tcPr>
                </a:tc>
                <a:extLst>
                  <a:ext uri="{0D108BD9-81ED-4DB2-BD59-A6C34878D82A}">
                    <a16:rowId xmlns:a16="http://schemas.microsoft.com/office/drawing/2014/main" val="3683060392"/>
                  </a:ext>
                </a:extLst>
              </a:tr>
              <a:tr h="370840">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mn-lt"/>
                        </a:rPr>
                        <a:t>04 </a:t>
                      </a:r>
                      <a:r>
                        <a:rPr lang="en-US" sz="2000" kern="1200" dirty="0">
                          <a:solidFill>
                            <a:schemeClr val="bg1"/>
                          </a:solidFill>
                          <a:latin typeface="+mn-lt"/>
                          <a:ea typeface="+mn-ea"/>
                          <a:cs typeface="+mn-cs"/>
                        </a:rPr>
                        <a:t>− </a:t>
                      </a:r>
                      <a:r>
                        <a:rPr lang="en-US" sz="2000" dirty="0">
                          <a:solidFill>
                            <a:schemeClr val="bg1"/>
                          </a:solidFill>
                          <a:latin typeface="+mn-lt"/>
                        </a:rPr>
                        <a:t>Quality testing using RDTs</a:t>
                      </a:r>
                    </a:p>
                  </a:txBody>
                  <a:tcPr>
                    <a:solidFill>
                      <a:srgbClr val="009AC9"/>
                    </a:solidFill>
                  </a:tcPr>
                </a:tc>
                <a:tc>
                  <a:txBody>
                    <a:bodyPr/>
                    <a:lstStyle/>
                    <a:p>
                      <a:pPr marL="0" marR="0" indent="0" algn="l" eaLnBrk="1" fontAlgn="auto" latinLnBrk="0" hangingPunct="1">
                        <a:spcBef>
                          <a:spcPts val="0"/>
                        </a:spcBef>
                        <a:spcAft>
                          <a:spcPts val="0"/>
                        </a:spcAft>
                      </a:pPr>
                      <a:r>
                        <a:rPr lang="en-US" sz="2000" b="0" i="0" spc="0" baseline="0" dirty="0">
                          <a:ln>
                            <a:noFill/>
                          </a:ln>
                          <a:solidFill>
                            <a:schemeClr val="bg1"/>
                          </a:solidFill>
                          <a:effectLst/>
                          <a:latin typeface="+mn-lt"/>
                          <a:ea typeface="Avenir Medium" panose="02000503020000020003" pitchFamily="2" charset="0"/>
                          <a:cs typeface="Avenir Medium" panose="02000503020000020003" pitchFamily="2" charset="0"/>
                        </a:rPr>
                        <a:t>10 </a:t>
                      </a:r>
                      <a:r>
                        <a:rPr lang="en-US" sz="2000" kern="1200" dirty="0">
                          <a:solidFill>
                            <a:schemeClr val="bg1"/>
                          </a:solidFill>
                          <a:latin typeface="+mn-lt"/>
                          <a:ea typeface="+mn-ea"/>
                          <a:cs typeface="+mn-cs"/>
                        </a:rPr>
                        <a:t>− </a:t>
                      </a:r>
                      <a:r>
                        <a:rPr lang="en-ZA" sz="2000" b="0" i="0" kern="1200" spc="0" baseline="0" dirty="0">
                          <a:ln>
                            <a:noFill/>
                          </a:ln>
                          <a:solidFill>
                            <a:schemeClr val="bg1"/>
                          </a:solidFill>
                          <a:effectLst/>
                          <a:latin typeface="+mn-lt"/>
                          <a:ea typeface="+mn-ea"/>
                          <a:cs typeface="+mn-cs"/>
                        </a:rPr>
                        <a:t>As</a:t>
                      </a:r>
                      <a:r>
                        <a:rPr lang="en-ZA" sz="2000" b="0" i="0" spc="0" baseline="0" dirty="0">
                          <a:ln>
                            <a:noFill/>
                          </a:ln>
                          <a:solidFill>
                            <a:schemeClr val="bg1"/>
                          </a:solidFill>
                          <a:effectLst/>
                          <a:latin typeface="+mn-lt"/>
                          <a:ea typeface="Avenir Medium" panose="02000503020000020003" pitchFamily="2" charset="0"/>
                          <a:cs typeface="Avenir Medium" panose="02000503020000020003" pitchFamily="2" charset="0"/>
                        </a:rPr>
                        <a:t>suring quality results </a:t>
                      </a:r>
                      <a:endParaRPr lang="en-ZA" sz="2000" dirty="0">
                        <a:solidFill>
                          <a:schemeClr val="bg1"/>
                        </a:solidFill>
                        <a:effectLst/>
                        <a:latin typeface="+mn-lt"/>
                      </a:endParaRPr>
                    </a:p>
                  </a:txBody>
                  <a:tcPr>
                    <a:solidFill>
                      <a:srgbClr val="009AC9"/>
                    </a:solidFill>
                  </a:tcPr>
                </a:tc>
                <a:extLst>
                  <a:ext uri="{0D108BD9-81ED-4DB2-BD59-A6C34878D82A}">
                    <a16:rowId xmlns:a16="http://schemas.microsoft.com/office/drawing/2014/main" val="328750722"/>
                  </a:ext>
                </a:extLst>
              </a:tr>
              <a:tr h="370840">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mn-lt"/>
                        </a:rPr>
                        <a:t>05 </a:t>
                      </a:r>
                      <a:r>
                        <a:rPr lang="en-US" sz="2000" kern="1200" dirty="0">
                          <a:solidFill>
                            <a:schemeClr val="bg1"/>
                          </a:solidFill>
                          <a:latin typeface="+mn-lt"/>
                          <a:ea typeface="+mn-ea"/>
                          <a:cs typeface="+mn-cs"/>
                        </a:rPr>
                        <a:t>− </a:t>
                      </a:r>
                      <a:r>
                        <a:rPr lang="en-US" sz="2000" dirty="0">
                          <a:solidFill>
                            <a:schemeClr val="bg1"/>
                          </a:solidFill>
                          <a:latin typeface="+mn-lt"/>
                        </a:rPr>
                        <a:t>Safety for SARS-CoV-2 testing</a:t>
                      </a:r>
                    </a:p>
                  </a:txBody>
                  <a:tcPr>
                    <a:solidFill>
                      <a:srgbClr val="009AC9"/>
                    </a:solidFill>
                  </a:tcPr>
                </a:tc>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endParaRPr lang="en-US" sz="2000" dirty="0">
                        <a:solidFill>
                          <a:schemeClr val="bg1"/>
                        </a:solidFill>
                        <a:latin typeface="+mn-lt"/>
                      </a:endParaRPr>
                    </a:p>
                  </a:txBody>
                  <a:tcPr>
                    <a:solidFill>
                      <a:srgbClr val="009AC9"/>
                    </a:solidFill>
                  </a:tcPr>
                </a:tc>
                <a:extLst>
                  <a:ext uri="{0D108BD9-81ED-4DB2-BD59-A6C34878D82A}">
                    <a16:rowId xmlns:a16="http://schemas.microsoft.com/office/drawing/2014/main" val="1711993719"/>
                  </a:ext>
                </a:extLst>
              </a:tr>
              <a:tr h="370840">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mn-lt"/>
                        </a:rPr>
                        <a:t>06 </a:t>
                      </a:r>
                      <a:r>
                        <a:rPr lang="en-US" sz="2000" kern="1200" dirty="0">
                          <a:solidFill>
                            <a:schemeClr val="bg1"/>
                          </a:solidFill>
                          <a:latin typeface="+mn-lt"/>
                          <a:ea typeface="+mn-ea"/>
                          <a:cs typeface="+mn-cs"/>
                        </a:rPr>
                        <a:t>− </a:t>
                      </a:r>
                      <a:r>
                        <a:rPr lang="en-US" sz="2000" dirty="0">
                          <a:solidFill>
                            <a:srgbClr val="FFFFFF"/>
                          </a:solidFill>
                          <a:latin typeface="+mn-lt"/>
                        </a:rPr>
                        <a:t>Sample collection</a:t>
                      </a:r>
                    </a:p>
                  </a:txBody>
                  <a:tcPr>
                    <a:solidFill>
                      <a:srgbClr val="009AC9"/>
                    </a:solidFill>
                  </a:tcPr>
                </a:tc>
                <a:tc>
                  <a:txBody>
                    <a:bodyPr/>
                    <a:lstStyle/>
                    <a:p>
                      <a:pPr marL="0" marR="0" lvl="0" indent="0" algn="l" defTabSz="412750" eaLnBrk="1" fontAlgn="auto" latinLnBrk="0" hangingPunct="1">
                        <a:lnSpc>
                          <a:spcPct val="100000"/>
                        </a:lnSpc>
                        <a:spcBef>
                          <a:spcPts val="0"/>
                        </a:spcBef>
                        <a:spcAft>
                          <a:spcPts val="0"/>
                        </a:spcAft>
                        <a:buClrTx/>
                        <a:buSzTx/>
                        <a:buFontTx/>
                        <a:buNone/>
                        <a:tabLst/>
                        <a:defRPr/>
                      </a:pPr>
                      <a:endParaRPr lang="en-US" sz="2000" dirty="0">
                        <a:solidFill>
                          <a:srgbClr val="FFFFFF"/>
                        </a:solidFill>
                        <a:latin typeface="+mn-lt"/>
                      </a:endParaRPr>
                    </a:p>
                  </a:txBody>
                  <a:tcPr>
                    <a:solidFill>
                      <a:srgbClr val="009AC9"/>
                    </a:solidFill>
                  </a:tcPr>
                </a:tc>
                <a:extLst>
                  <a:ext uri="{0D108BD9-81ED-4DB2-BD59-A6C34878D82A}">
                    <a16:rowId xmlns:a16="http://schemas.microsoft.com/office/drawing/2014/main" val="3991903446"/>
                  </a:ext>
                </a:extLst>
              </a:tr>
            </a:tbl>
          </a:graphicData>
        </a:graphic>
      </p:graphicFrame>
      <p:sp>
        <p:nvSpPr>
          <p:cNvPr id="6" name="Footer Placeholder 3">
            <a:extLst>
              <a:ext uri="{FF2B5EF4-FFF2-40B4-BE49-F238E27FC236}">
                <a16:creationId xmlns:a16="http://schemas.microsoft.com/office/drawing/2014/main" id="{19125EFC-8746-4390-8C8B-7B6650D71FFE}"/>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Introduction</a:t>
            </a:r>
          </a:p>
        </p:txBody>
      </p:sp>
    </p:spTree>
    <p:extLst>
      <p:ext uri="{BB962C8B-B14F-4D97-AF65-F5344CB8AC3E}">
        <p14:creationId xmlns:p14="http://schemas.microsoft.com/office/powerpoint/2010/main" val="1616643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How you will learn</a:t>
            </a:r>
            <a:endParaRPr lang="en-GB" b="1"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9</a:t>
            </a:fld>
            <a:endParaRPr lang="en-GB" sz="1000" dirty="0"/>
          </a:p>
        </p:txBody>
      </p:sp>
      <p:sp>
        <p:nvSpPr>
          <p:cNvPr id="7" name="Content Placeholder 6">
            <a:extLst>
              <a:ext uri="{FF2B5EF4-FFF2-40B4-BE49-F238E27FC236}">
                <a16:creationId xmlns:a16="http://schemas.microsoft.com/office/drawing/2014/main" id="{16457A1C-D1D4-F547-B008-B7231E753660}"/>
              </a:ext>
            </a:extLst>
          </p:cNvPr>
          <p:cNvSpPr>
            <a:spLocks noGrp="1"/>
          </p:cNvSpPr>
          <p:nvPr>
            <p:ph idx="1"/>
          </p:nvPr>
        </p:nvSpPr>
        <p:spPr/>
        <p:txBody>
          <a:bodyPr/>
          <a:lstStyle/>
          <a:p>
            <a:pPr fontAlgn="base"/>
            <a:r>
              <a:rPr lang="en-US" dirty="0"/>
              <a:t>Lectures (on-site or online)</a:t>
            </a:r>
          </a:p>
          <a:p>
            <a:pPr fontAlgn="base"/>
            <a:r>
              <a:rPr lang="en-US" dirty="0"/>
              <a:t>Paper-based exercises</a:t>
            </a:r>
          </a:p>
          <a:p>
            <a:pPr fontAlgn="base"/>
            <a:r>
              <a:rPr lang="en-US" dirty="0"/>
              <a:t>Hands-on practice</a:t>
            </a:r>
          </a:p>
          <a:p>
            <a:pPr fontAlgn="base"/>
            <a:r>
              <a:rPr lang="en-US" dirty="0"/>
              <a:t>Q&amp;A and discussions</a:t>
            </a:r>
          </a:p>
          <a:p>
            <a:pPr fontAlgn="base"/>
            <a:r>
              <a:rPr lang="en-US" dirty="0"/>
              <a:t>Competency assessments</a:t>
            </a:r>
          </a:p>
          <a:p>
            <a:endParaRPr lang="en-US" dirty="0"/>
          </a:p>
        </p:txBody>
      </p:sp>
      <p:sp>
        <p:nvSpPr>
          <p:cNvPr id="6" name="Footer Placeholder 3">
            <a:extLst>
              <a:ext uri="{FF2B5EF4-FFF2-40B4-BE49-F238E27FC236}">
                <a16:creationId xmlns:a16="http://schemas.microsoft.com/office/drawing/2014/main" id="{6745ECDA-80C3-42C9-ACF9-D979E5228E15}"/>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v1.0 |    Introduction</a:t>
            </a:r>
          </a:p>
        </p:txBody>
      </p:sp>
    </p:spTree>
    <p:extLst>
      <p:ext uri="{BB962C8B-B14F-4D97-AF65-F5344CB8AC3E}">
        <p14:creationId xmlns:p14="http://schemas.microsoft.com/office/powerpoint/2010/main" val="3745801748"/>
      </p:ext>
    </p:extLst>
  </p:cSld>
  <p:clrMapOvr>
    <a:masterClrMapping/>
  </p:clrMapOvr>
</p:sld>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4605</TotalTime>
  <Words>769</Words>
  <Application>Microsoft Office PowerPoint</Application>
  <PresentationFormat>Widescreen</PresentationFormat>
  <Paragraphs>97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Courier New</vt:lpstr>
      <vt:lpstr>Office Theme</vt:lpstr>
      <vt:lpstr>01</vt:lpstr>
      <vt:lpstr>Disclaimer</vt:lpstr>
      <vt:lpstr>SARS-CoV-2 Antigen Rapid Diagnostic Test workshop overview (1) </vt:lpstr>
      <vt:lpstr>SARS-CoV-2 Antigen Rapid Diagnostic Test workshop overview (2) </vt:lpstr>
      <vt:lpstr>Learning objectives </vt:lpstr>
      <vt:lpstr>Learning objectives </vt:lpstr>
      <vt:lpstr>Training of Trainers workshop content</vt:lpstr>
      <vt:lpstr>User Training workshop content</vt:lpstr>
      <vt:lpstr>How you will learn</vt:lpstr>
      <vt:lpstr>Competency assessment</vt:lpstr>
      <vt:lpstr>Let's introduce ourselves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ROSS PAPA</dc:creator>
  <cp:lastModifiedBy>BARNADAS, Céline</cp:lastModifiedBy>
  <cp:revision>96</cp:revision>
  <dcterms:created xsi:type="dcterms:W3CDTF">2020-10-08T10:02:18Z</dcterms:created>
  <dcterms:modified xsi:type="dcterms:W3CDTF">2020-11-10T08:39:59Z</dcterms:modified>
</cp:coreProperties>
</file>