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sldIdLst>
    <p:sldId id="256" r:id="rId2"/>
    <p:sldId id="297" r:id="rId3"/>
    <p:sldId id="257" r:id="rId4"/>
    <p:sldId id="258" r:id="rId5"/>
    <p:sldId id="259" r:id="rId6"/>
    <p:sldId id="260" r:id="rId7"/>
    <p:sldId id="261" r:id="rId8"/>
    <p:sldId id="262" r:id="rId9"/>
    <p:sldId id="263" r:id="rId10"/>
    <p:sldId id="264" r:id="rId11"/>
    <p:sldId id="265" r:id="rId12"/>
    <p:sldId id="266" r:id="rId13"/>
    <p:sldId id="285" r:id="rId14"/>
    <p:sldId id="267" r:id="rId15"/>
    <p:sldId id="294" r:id="rId16"/>
  </p:sldIdLst>
  <p:sldSz cx="12192000" cy="6858000"/>
  <p:notesSz cx="6858000" cy="9144000"/>
  <p:custDataLst>
    <p:tags r:id="rId1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jbBPNSbIxIKvwa9r0ffzcNk6cC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9821A-F7B6-4B83-BCED-7BCAE9135314}" v="3" dt="2021-06-07T10:15:14.3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ORE, Zoumana" userId="f906a7cf-0a3d-4765-9453-fbd494f994fd" providerId="ADAL" clId="{9BD9FC40-2B34-460E-857A-3BA21EC818B9}"/>
    <pc:docChg chg="undo redo custSel addSld modSld">
      <pc:chgData name="TRAORE, Zoumana" userId="f906a7cf-0a3d-4765-9453-fbd494f994fd" providerId="ADAL" clId="{9BD9FC40-2B34-460E-857A-3BA21EC818B9}" dt="2021-04-29T10:56:08.658" v="30" actId="20577"/>
      <pc:docMkLst>
        <pc:docMk/>
      </pc:docMkLst>
      <pc:sldChg chg="modSp mod">
        <pc:chgData name="TRAORE, Zoumana" userId="f906a7cf-0a3d-4765-9453-fbd494f994fd" providerId="ADAL" clId="{9BD9FC40-2B34-460E-857A-3BA21EC818B9}" dt="2021-04-29T10:54:07.537" v="14"/>
        <pc:sldMkLst>
          <pc:docMk/>
          <pc:sldMk cId="0" sldId="257"/>
        </pc:sldMkLst>
        <pc:spChg chg="mod">
          <ac:chgData name="TRAORE, Zoumana" userId="f906a7cf-0a3d-4765-9453-fbd494f994fd" providerId="ADAL" clId="{9BD9FC40-2B34-460E-857A-3BA21EC818B9}" dt="2021-04-29T10:54:07.537" v="14"/>
          <ac:spMkLst>
            <pc:docMk/>
            <pc:sldMk cId="0" sldId="257"/>
            <ac:spMk id="104" creationId="{00000000-0000-0000-0000-000000000000}"/>
          </ac:spMkLst>
        </pc:spChg>
      </pc:sldChg>
      <pc:sldChg chg="modSp mod">
        <pc:chgData name="TRAORE, Zoumana" userId="f906a7cf-0a3d-4765-9453-fbd494f994fd" providerId="ADAL" clId="{9BD9FC40-2B34-460E-857A-3BA21EC818B9}" dt="2021-04-29T10:54:16.411" v="15"/>
        <pc:sldMkLst>
          <pc:docMk/>
          <pc:sldMk cId="0" sldId="258"/>
        </pc:sldMkLst>
        <pc:spChg chg="mod">
          <ac:chgData name="TRAORE, Zoumana" userId="f906a7cf-0a3d-4765-9453-fbd494f994fd" providerId="ADAL" clId="{9BD9FC40-2B34-460E-857A-3BA21EC818B9}" dt="2021-04-29T10:54:16.411" v="15"/>
          <ac:spMkLst>
            <pc:docMk/>
            <pc:sldMk cId="0" sldId="258"/>
            <ac:spMk id="114" creationId="{00000000-0000-0000-0000-000000000000}"/>
          </ac:spMkLst>
        </pc:spChg>
      </pc:sldChg>
      <pc:sldChg chg="modSp mod">
        <pc:chgData name="TRAORE, Zoumana" userId="f906a7cf-0a3d-4765-9453-fbd494f994fd" providerId="ADAL" clId="{9BD9FC40-2B34-460E-857A-3BA21EC818B9}" dt="2021-04-29T10:54:23.491" v="16"/>
        <pc:sldMkLst>
          <pc:docMk/>
          <pc:sldMk cId="0" sldId="259"/>
        </pc:sldMkLst>
        <pc:spChg chg="mod">
          <ac:chgData name="TRAORE, Zoumana" userId="f906a7cf-0a3d-4765-9453-fbd494f994fd" providerId="ADAL" clId="{9BD9FC40-2B34-460E-857A-3BA21EC818B9}" dt="2021-04-29T10:54:23.491" v="16"/>
          <ac:spMkLst>
            <pc:docMk/>
            <pc:sldMk cId="0" sldId="259"/>
            <ac:spMk id="141" creationId="{00000000-0000-0000-0000-000000000000}"/>
          </ac:spMkLst>
        </pc:spChg>
      </pc:sldChg>
      <pc:sldChg chg="modSp mod">
        <pc:chgData name="TRAORE, Zoumana" userId="f906a7cf-0a3d-4765-9453-fbd494f994fd" providerId="ADAL" clId="{9BD9FC40-2B34-460E-857A-3BA21EC818B9}" dt="2021-04-29T10:54:30.383" v="17"/>
        <pc:sldMkLst>
          <pc:docMk/>
          <pc:sldMk cId="0" sldId="260"/>
        </pc:sldMkLst>
        <pc:spChg chg="mod">
          <ac:chgData name="TRAORE, Zoumana" userId="f906a7cf-0a3d-4765-9453-fbd494f994fd" providerId="ADAL" clId="{9BD9FC40-2B34-460E-857A-3BA21EC818B9}" dt="2021-04-29T10:54:30.383" v="17"/>
          <ac:spMkLst>
            <pc:docMk/>
            <pc:sldMk cId="0" sldId="260"/>
            <ac:spMk id="165" creationId="{00000000-0000-0000-0000-000000000000}"/>
          </ac:spMkLst>
        </pc:spChg>
      </pc:sldChg>
      <pc:sldChg chg="modSp mod">
        <pc:chgData name="TRAORE, Zoumana" userId="f906a7cf-0a3d-4765-9453-fbd494f994fd" providerId="ADAL" clId="{9BD9FC40-2B34-460E-857A-3BA21EC818B9}" dt="2021-04-29T10:54:37.441" v="18"/>
        <pc:sldMkLst>
          <pc:docMk/>
          <pc:sldMk cId="0" sldId="261"/>
        </pc:sldMkLst>
        <pc:spChg chg="mod">
          <ac:chgData name="TRAORE, Zoumana" userId="f906a7cf-0a3d-4765-9453-fbd494f994fd" providerId="ADAL" clId="{9BD9FC40-2B34-460E-857A-3BA21EC818B9}" dt="2021-04-29T10:54:37.441" v="18"/>
          <ac:spMkLst>
            <pc:docMk/>
            <pc:sldMk cId="0" sldId="261"/>
            <ac:spMk id="178" creationId="{00000000-0000-0000-0000-000000000000}"/>
          </ac:spMkLst>
        </pc:spChg>
      </pc:sldChg>
      <pc:sldChg chg="modSp mod">
        <pc:chgData name="TRAORE, Zoumana" userId="f906a7cf-0a3d-4765-9453-fbd494f994fd" providerId="ADAL" clId="{9BD9FC40-2B34-460E-857A-3BA21EC818B9}" dt="2021-04-29T10:54:43.935" v="19"/>
        <pc:sldMkLst>
          <pc:docMk/>
          <pc:sldMk cId="0" sldId="262"/>
        </pc:sldMkLst>
        <pc:spChg chg="mod">
          <ac:chgData name="TRAORE, Zoumana" userId="f906a7cf-0a3d-4765-9453-fbd494f994fd" providerId="ADAL" clId="{9BD9FC40-2B34-460E-857A-3BA21EC818B9}" dt="2021-04-29T10:54:43.935" v="19"/>
          <ac:spMkLst>
            <pc:docMk/>
            <pc:sldMk cId="0" sldId="262"/>
            <ac:spMk id="187" creationId="{00000000-0000-0000-0000-000000000000}"/>
          </ac:spMkLst>
        </pc:spChg>
      </pc:sldChg>
      <pc:sldChg chg="modSp mod">
        <pc:chgData name="TRAORE, Zoumana" userId="f906a7cf-0a3d-4765-9453-fbd494f994fd" providerId="ADAL" clId="{9BD9FC40-2B34-460E-857A-3BA21EC818B9}" dt="2021-04-29T10:54:51.641" v="20"/>
        <pc:sldMkLst>
          <pc:docMk/>
          <pc:sldMk cId="0" sldId="263"/>
        </pc:sldMkLst>
        <pc:spChg chg="mod">
          <ac:chgData name="TRAORE, Zoumana" userId="f906a7cf-0a3d-4765-9453-fbd494f994fd" providerId="ADAL" clId="{9BD9FC40-2B34-460E-857A-3BA21EC818B9}" dt="2021-04-29T10:54:51.641" v="20"/>
          <ac:spMkLst>
            <pc:docMk/>
            <pc:sldMk cId="0" sldId="263"/>
            <ac:spMk id="197" creationId="{00000000-0000-0000-0000-000000000000}"/>
          </ac:spMkLst>
        </pc:spChg>
      </pc:sldChg>
      <pc:sldChg chg="modSp mod">
        <pc:chgData name="TRAORE, Zoumana" userId="f906a7cf-0a3d-4765-9453-fbd494f994fd" providerId="ADAL" clId="{9BD9FC40-2B34-460E-857A-3BA21EC818B9}" dt="2021-04-29T10:55:01.175" v="21"/>
        <pc:sldMkLst>
          <pc:docMk/>
          <pc:sldMk cId="0" sldId="264"/>
        </pc:sldMkLst>
        <pc:spChg chg="mod">
          <ac:chgData name="TRAORE, Zoumana" userId="f906a7cf-0a3d-4765-9453-fbd494f994fd" providerId="ADAL" clId="{9BD9FC40-2B34-460E-857A-3BA21EC818B9}" dt="2021-04-29T10:55:01.175" v="21"/>
          <ac:spMkLst>
            <pc:docMk/>
            <pc:sldMk cId="0" sldId="264"/>
            <ac:spMk id="205" creationId="{00000000-0000-0000-0000-000000000000}"/>
          </ac:spMkLst>
        </pc:spChg>
      </pc:sldChg>
      <pc:sldChg chg="modSp mod">
        <pc:chgData name="TRAORE, Zoumana" userId="f906a7cf-0a3d-4765-9453-fbd494f994fd" providerId="ADAL" clId="{9BD9FC40-2B34-460E-857A-3BA21EC818B9}" dt="2021-04-29T10:55:08.967" v="22"/>
        <pc:sldMkLst>
          <pc:docMk/>
          <pc:sldMk cId="0" sldId="265"/>
        </pc:sldMkLst>
        <pc:spChg chg="mod">
          <ac:chgData name="TRAORE, Zoumana" userId="f906a7cf-0a3d-4765-9453-fbd494f994fd" providerId="ADAL" clId="{9BD9FC40-2B34-460E-857A-3BA21EC818B9}" dt="2021-04-29T10:55:08.967" v="22"/>
          <ac:spMkLst>
            <pc:docMk/>
            <pc:sldMk cId="0" sldId="265"/>
            <ac:spMk id="215" creationId="{00000000-0000-0000-0000-000000000000}"/>
          </ac:spMkLst>
        </pc:spChg>
      </pc:sldChg>
      <pc:sldChg chg="modSp mod">
        <pc:chgData name="TRAORE, Zoumana" userId="f906a7cf-0a3d-4765-9453-fbd494f994fd" providerId="ADAL" clId="{9BD9FC40-2B34-460E-857A-3BA21EC818B9}" dt="2021-04-29T10:55:17.363" v="23"/>
        <pc:sldMkLst>
          <pc:docMk/>
          <pc:sldMk cId="0" sldId="266"/>
        </pc:sldMkLst>
        <pc:spChg chg="mod">
          <ac:chgData name="TRAORE, Zoumana" userId="f906a7cf-0a3d-4765-9453-fbd494f994fd" providerId="ADAL" clId="{9BD9FC40-2B34-460E-857A-3BA21EC818B9}" dt="2021-04-29T10:55:17.363" v="23"/>
          <ac:spMkLst>
            <pc:docMk/>
            <pc:sldMk cId="0" sldId="266"/>
            <ac:spMk id="224" creationId="{00000000-0000-0000-0000-000000000000}"/>
          </ac:spMkLst>
        </pc:spChg>
      </pc:sldChg>
      <pc:sldChg chg="modSp mod">
        <pc:chgData name="TRAORE, Zoumana" userId="f906a7cf-0a3d-4765-9453-fbd494f994fd" providerId="ADAL" clId="{9BD9FC40-2B34-460E-857A-3BA21EC818B9}" dt="2021-04-29T10:55:28.604" v="28"/>
        <pc:sldMkLst>
          <pc:docMk/>
          <pc:sldMk cId="0" sldId="267"/>
        </pc:sldMkLst>
        <pc:spChg chg="mod">
          <ac:chgData name="TRAORE, Zoumana" userId="f906a7cf-0a3d-4765-9453-fbd494f994fd" providerId="ADAL" clId="{9BD9FC40-2B34-460E-857A-3BA21EC818B9}" dt="2021-04-29T10:55:28.604" v="28"/>
          <ac:spMkLst>
            <pc:docMk/>
            <pc:sldMk cId="0" sldId="267"/>
            <ac:spMk id="235" creationId="{00000000-0000-0000-0000-000000000000}"/>
          </ac:spMkLst>
        </pc:spChg>
      </pc:sldChg>
      <pc:sldChg chg="modSp add mod">
        <pc:chgData name="TRAORE, Zoumana" userId="f906a7cf-0a3d-4765-9453-fbd494f994fd" providerId="ADAL" clId="{9BD9FC40-2B34-460E-857A-3BA21EC818B9}" dt="2021-04-29T10:56:08.658" v="30" actId="20577"/>
        <pc:sldMkLst>
          <pc:docMk/>
          <pc:sldMk cId="2532093929" sldId="297"/>
        </pc:sldMkLst>
        <pc:spChg chg="mod">
          <ac:chgData name="TRAORE, Zoumana" userId="f906a7cf-0a3d-4765-9453-fbd494f994fd" providerId="ADAL" clId="{9BD9FC40-2B34-460E-857A-3BA21EC818B9}" dt="2021-04-29T10:56:08.658" v="30" actId="20577"/>
          <ac:spMkLst>
            <pc:docMk/>
            <pc:sldMk cId="2532093929" sldId="297"/>
            <ac:spMk id="3" creationId="{00000000-0000-0000-0000-000000000000}"/>
          </ac:spMkLst>
        </pc:spChg>
        <pc:spChg chg="mod">
          <ac:chgData name="TRAORE, Zoumana" userId="f906a7cf-0a3d-4765-9453-fbd494f994fd" providerId="ADAL" clId="{9BD9FC40-2B34-460E-857A-3BA21EC818B9}" dt="2021-04-29T10:53:52.973" v="13" actId="20577"/>
          <ac:spMkLst>
            <pc:docMk/>
            <pc:sldMk cId="2532093929" sldId="297"/>
            <ac:spMk id="4" creationId="{00000000-0000-0000-0000-000000000000}"/>
          </ac:spMkLst>
        </pc:spChg>
      </pc:sldChg>
    </pc:docChg>
  </pc:docChgLst>
  <pc:docChgLst>
    <pc:chgData name="BARNADAS, Céline" userId="35dfe63f-973a-4484-af2b-caa2b0e5656e" providerId="ADAL" clId="{0059821A-F7B6-4B83-BCED-7BCAE9135314}"/>
    <pc:docChg chg="custSel addSld delSld modSld">
      <pc:chgData name="BARNADAS, Céline" userId="35dfe63f-973a-4484-af2b-caa2b0e5656e" providerId="ADAL" clId="{0059821A-F7B6-4B83-BCED-7BCAE9135314}" dt="2021-06-07T10:15:14.266" v="12"/>
      <pc:docMkLst>
        <pc:docMk/>
      </pc:docMkLst>
      <pc:sldChg chg="modSp">
        <pc:chgData name="BARNADAS, Céline" userId="35dfe63f-973a-4484-af2b-caa2b0e5656e" providerId="ADAL" clId="{0059821A-F7B6-4B83-BCED-7BCAE9135314}" dt="2021-06-07T09:43:01.287" v="0" actId="20577"/>
        <pc:sldMkLst>
          <pc:docMk/>
          <pc:sldMk cId="0" sldId="267"/>
        </pc:sldMkLst>
        <pc:spChg chg="mod">
          <ac:chgData name="BARNADAS, Céline" userId="35dfe63f-973a-4484-af2b-caa2b0e5656e" providerId="ADAL" clId="{0059821A-F7B6-4B83-BCED-7BCAE9135314}" dt="2021-06-07T09:43:01.287" v="0" actId="20577"/>
          <ac:spMkLst>
            <pc:docMk/>
            <pc:sldMk cId="0" sldId="267"/>
            <ac:spMk id="234" creationId="{00000000-0000-0000-0000-000000000000}"/>
          </ac:spMkLst>
        </pc:spChg>
      </pc:sldChg>
      <pc:sldChg chg="modSp add">
        <pc:chgData name="BARNADAS, Céline" userId="35dfe63f-973a-4484-af2b-caa2b0e5656e" providerId="ADAL" clId="{0059821A-F7B6-4B83-BCED-7BCAE9135314}" dt="2021-06-07T10:07:46.789" v="10" actId="20577"/>
        <pc:sldMkLst>
          <pc:docMk/>
          <pc:sldMk cId="1675647011" sldId="285"/>
        </pc:sldMkLst>
        <pc:spChg chg="mod">
          <ac:chgData name="BARNADAS, Céline" userId="35dfe63f-973a-4484-af2b-caa2b0e5656e" providerId="ADAL" clId="{0059821A-F7B6-4B83-BCED-7BCAE9135314}" dt="2021-06-07T10:07:46.789" v="10" actId="20577"/>
          <ac:spMkLst>
            <pc:docMk/>
            <pc:sldMk cId="1675647011" sldId="285"/>
            <ac:spMk id="11" creationId="{178127DE-2308-4B87-BA21-E63EC10D6104}"/>
          </ac:spMkLst>
        </pc:spChg>
      </pc:sldChg>
      <pc:sldChg chg="add">
        <pc:chgData name="BARNADAS, Céline" userId="35dfe63f-973a-4484-af2b-caa2b0e5656e" providerId="ADAL" clId="{0059821A-F7B6-4B83-BCED-7BCAE9135314}" dt="2021-06-07T10:15:14.266" v="12"/>
        <pc:sldMkLst>
          <pc:docMk/>
          <pc:sldMk cId="1527643058" sldId="294"/>
        </pc:sldMkLst>
      </pc:sldChg>
      <pc:sldChg chg="add del">
        <pc:chgData name="BARNADAS, Céline" userId="35dfe63f-973a-4484-af2b-caa2b0e5656e" providerId="ADAL" clId="{0059821A-F7B6-4B83-BCED-7BCAE9135314}" dt="2021-06-07T10:07:59.801" v="11" actId="2696"/>
        <pc:sldMkLst>
          <pc:docMk/>
          <pc:sldMk cId="274142192"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7A6307-915A-134B-ACFB-C4EC86CF7165}" type="slidenum">
              <a:rPr lang="en-GB" smtClean="0"/>
              <a:t>15</a:t>
            </a:fld>
            <a:endParaRPr lang="en-GB" dirty="0"/>
          </a:p>
        </p:txBody>
      </p:sp>
    </p:spTree>
    <p:extLst>
      <p:ext uri="{BB962C8B-B14F-4D97-AF65-F5344CB8AC3E}">
        <p14:creationId xmlns:p14="http://schemas.microsoft.com/office/powerpoint/2010/main" val="125235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18" name="Google Shape;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14"/>
          <p:cNvSpPr/>
          <p:nvPr/>
        </p:nvSpPr>
        <p:spPr>
          <a:xfrm>
            <a:off x="0" y="1010155"/>
            <a:ext cx="6394174" cy="5036476"/>
          </a:xfrm>
          <a:custGeom>
            <a:avLst/>
            <a:gdLst/>
            <a:ahLst/>
            <a:cxnLst/>
            <a:rect l="l" t="t" r="r" b="b"/>
            <a:pathLst>
              <a:path w="6394174" h="5036476" extrusionOk="0">
                <a:moveTo>
                  <a:pt x="0" y="0"/>
                </a:moveTo>
                <a:lnTo>
                  <a:pt x="6394174" y="0"/>
                </a:lnTo>
                <a:lnTo>
                  <a:pt x="5135055" y="5036476"/>
                </a:lnTo>
                <a:lnTo>
                  <a:pt x="0" y="503647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14"/>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4"/>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2" name="Google Shape;22;p14" descr="Diagram&#10;&#10;Description automatically generated"/>
          <p:cNvPicPr preferRelativeResize="0"/>
          <p:nvPr/>
        </p:nvPicPr>
        <p:blipFill rotWithShape="1">
          <a:blip r:embed="rId2">
            <a:alphaModFix/>
          </a:blip>
          <a:srcRect/>
          <a:stretch/>
        </p:blipFill>
        <p:spPr>
          <a:xfrm>
            <a:off x="7049429" y="1214515"/>
            <a:ext cx="4627756" cy="462775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78" name="Google Shape;7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84" name="Google Shape;8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ullet List" type="tx">
  <p:cSld name="TITLE_AND_BODY">
    <p:spTree>
      <p:nvGrpSpPr>
        <p:cNvPr id="1" name="Shape 85"/>
        <p:cNvGrpSpPr/>
        <p:nvPr/>
      </p:nvGrpSpPr>
      <p:grpSpPr>
        <a:xfrm>
          <a:off x="0" y="0"/>
          <a:ext cx="0" cy="0"/>
          <a:chOff x="0" y="0"/>
          <a:chExt cx="0" cy="0"/>
        </a:xfrm>
      </p:grpSpPr>
      <p:sp>
        <p:nvSpPr>
          <p:cNvPr id="86" name="Google Shape;8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95275" algn="l">
              <a:lnSpc>
                <a:spcPct val="90000"/>
              </a:lnSpc>
              <a:spcBef>
                <a:spcPts val="2100"/>
              </a:spcBef>
              <a:spcAft>
                <a:spcPts val="0"/>
              </a:spcAft>
              <a:buClr>
                <a:schemeClr val="dk1"/>
              </a:buClr>
              <a:buSzPts val="1050"/>
              <a:buChar char="•"/>
              <a:defRPr sz="2100"/>
            </a:lvl1pPr>
            <a:lvl2pPr marL="914400" lvl="1" indent="-295275" algn="l">
              <a:lnSpc>
                <a:spcPct val="90000"/>
              </a:lnSpc>
              <a:spcBef>
                <a:spcPts val="2100"/>
              </a:spcBef>
              <a:spcAft>
                <a:spcPts val="0"/>
              </a:spcAft>
              <a:buClr>
                <a:schemeClr val="dk1"/>
              </a:buClr>
              <a:buSzPts val="1050"/>
              <a:buChar char="•"/>
              <a:defRPr sz="2100"/>
            </a:lvl2pPr>
            <a:lvl3pPr marL="1371600" lvl="2" indent="-295275" algn="l">
              <a:lnSpc>
                <a:spcPct val="90000"/>
              </a:lnSpc>
              <a:spcBef>
                <a:spcPts val="2100"/>
              </a:spcBef>
              <a:spcAft>
                <a:spcPts val="0"/>
              </a:spcAft>
              <a:buClr>
                <a:schemeClr val="dk1"/>
              </a:buClr>
              <a:buSzPts val="1050"/>
              <a:buChar char="•"/>
              <a:defRPr sz="2100"/>
            </a:lvl3pPr>
            <a:lvl4pPr marL="1828800" lvl="3" indent="-295275" algn="l">
              <a:lnSpc>
                <a:spcPct val="90000"/>
              </a:lnSpc>
              <a:spcBef>
                <a:spcPts val="2100"/>
              </a:spcBef>
              <a:spcAft>
                <a:spcPts val="0"/>
              </a:spcAft>
              <a:buClr>
                <a:schemeClr val="dk1"/>
              </a:buClr>
              <a:buSzPts val="1050"/>
              <a:buChar char="•"/>
              <a:defRPr sz="2100"/>
            </a:lvl4pPr>
            <a:lvl5pPr marL="2286000" lvl="4" indent="-295275" algn="l">
              <a:lnSpc>
                <a:spcPct val="90000"/>
              </a:lnSpc>
              <a:spcBef>
                <a:spcPts val="2100"/>
              </a:spcBef>
              <a:spcAft>
                <a:spcPts val="0"/>
              </a:spcAft>
              <a:buClr>
                <a:schemeClr val="dk1"/>
              </a:buClr>
              <a:buSzPts val="105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5"/>
          <p:cNvSpPr/>
          <p:nvPr/>
        </p:nvSpPr>
        <p:spPr>
          <a:xfrm>
            <a:off x="-1" y="6311900"/>
            <a:ext cx="11353800" cy="570346"/>
          </a:xfrm>
          <a:custGeom>
            <a:avLst/>
            <a:gdLst/>
            <a:ahLst/>
            <a:cxnLst/>
            <a:rect l="l" t="t" r="r" b="b"/>
            <a:pathLst>
              <a:path w="11353800" h="570346" extrusionOk="0">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1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accent1"/>
              </a:buClr>
              <a:buSzPts val="2000"/>
              <a:buChar char="•"/>
              <a:defRPr sz="2000"/>
            </a:lvl1pPr>
            <a:lvl2pPr marL="914400" lvl="1" indent="-342900" algn="l">
              <a:lnSpc>
                <a:spcPct val="100000"/>
              </a:lnSpc>
              <a:spcBef>
                <a:spcPts val="500"/>
              </a:spcBef>
              <a:spcAft>
                <a:spcPts val="0"/>
              </a:spcAft>
              <a:buClr>
                <a:schemeClr val="accent1"/>
              </a:buClr>
              <a:buSzPts val="1800"/>
              <a:buChar char="•"/>
              <a:defRPr sz="1800"/>
            </a:lvl2pPr>
            <a:lvl3pPr marL="1371600" lvl="2" indent="-342900" algn="l">
              <a:lnSpc>
                <a:spcPct val="100000"/>
              </a:lnSpc>
              <a:spcBef>
                <a:spcPts val="500"/>
              </a:spcBef>
              <a:spcAft>
                <a:spcPts val="0"/>
              </a:spcAft>
              <a:buClr>
                <a:schemeClr val="accent1"/>
              </a:buClr>
              <a:buSzPts val="1800"/>
              <a:buChar char="•"/>
              <a:defRPr sz="1800"/>
            </a:lvl3pPr>
            <a:lvl4pPr marL="1828800" lvl="3" indent="-342900" algn="l">
              <a:lnSpc>
                <a:spcPct val="100000"/>
              </a:lnSpc>
              <a:spcBef>
                <a:spcPts val="500"/>
              </a:spcBef>
              <a:spcAft>
                <a:spcPts val="0"/>
              </a:spcAft>
              <a:buClr>
                <a:schemeClr val="accent1"/>
              </a:buClr>
              <a:buSzPts val="1800"/>
              <a:buChar char="•"/>
              <a:defRPr sz="1800"/>
            </a:lvl4pPr>
            <a:lvl5pPr marL="2286000" lvl="4" indent="-342900" algn="l">
              <a:lnSpc>
                <a:spcPct val="100000"/>
              </a:lnSpc>
              <a:spcBef>
                <a:spcPts val="500"/>
              </a:spcBef>
              <a:spcAft>
                <a:spcPts val="0"/>
              </a:spcAft>
              <a:buClr>
                <a:schemeClr val="accen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5"/>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b="1"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28" name="Google Shape;28;p1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b="0" i="0" u="none" strike="noStrike" cap="none">
                <a:solidFill>
                  <a:schemeClr val="dk1"/>
                </a:solidFill>
                <a:latin typeface="Arial"/>
                <a:ea typeface="Arial"/>
                <a:cs typeface="Arial"/>
                <a:sym typeface="Arial"/>
              </a:defRPr>
            </a:lvl1pPr>
            <a:lvl2pPr marL="0" lvl="1" indent="0" algn="r">
              <a:spcBef>
                <a:spcPts val="0"/>
              </a:spcBef>
              <a:buNone/>
              <a:defRPr sz="1000" b="0" i="0" u="none" strike="noStrike" cap="none">
                <a:solidFill>
                  <a:schemeClr val="dk1"/>
                </a:solidFill>
                <a:latin typeface="Arial"/>
                <a:ea typeface="Arial"/>
                <a:cs typeface="Arial"/>
                <a:sym typeface="Arial"/>
              </a:defRPr>
            </a:lvl2pPr>
            <a:lvl3pPr marL="0" lvl="2" indent="0" algn="r">
              <a:spcBef>
                <a:spcPts val="0"/>
              </a:spcBef>
              <a:buNone/>
              <a:defRPr sz="1000" b="0" i="0" u="none" strike="noStrike" cap="none">
                <a:solidFill>
                  <a:schemeClr val="dk1"/>
                </a:solidFill>
                <a:latin typeface="Arial"/>
                <a:ea typeface="Arial"/>
                <a:cs typeface="Arial"/>
                <a:sym typeface="Arial"/>
              </a:defRPr>
            </a:lvl3pPr>
            <a:lvl4pPr marL="0" lvl="3" indent="0" algn="r">
              <a:spcBef>
                <a:spcPts val="0"/>
              </a:spcBef>
              <a:buNone/>
              <a:defRPr sz="1000" b="0" i="0" u="none" strike="noStrike" cap="none">
                <a:solidFill>
                  <a:schemeClr val="dk1"/>
                </a:solidFill>
                <a:latin typeface="Arial"/>
                <a:ea typeface="Arial"/>
                <a:cs typeface="Arial"/>
                <a:sym typeface="Arial"/>
              </a:defRPr>
            </a:lvl4pPr>
            <a:lvl5pPr marL="0" lvl="4" indent="0" algn="r">
              <a:spcBef>
                <a:spcPts val="0"/>
              </a:spcBef>
              <a:buNone/>
              <a:defRPr sz="1000" b="0" i="0" u="none" strike="noStrike" cap="none">
                <a:solidFill>
                  <a:schemeClr val="dk1"/>
                </a:solidFill>
                <a:latin typeface="Arial"/>
                <a:ea typeface="Arial"/>
                <a:cs typeface="Arial"/>
                <a:sym typeface="Arial"/>
              </a:defRPr>
            </a:lvl5pPr>
            <a:lvl6pPr marL="0" lvl="5" indent="0" algn="r">
              <a:spcBef>
                <a:spcPts val="0"/>
              </a:spcBef>
              <a:buNone/>
              <a:defRPr sz="1000" b="0" i="0" u="none" strike="noStrike" cap="none">
                <a:solidFill>
                  <a:schemeClr val="dk1"/>
                </a:solidFill>
                <a:latin typeface="Arial"/>
                <a:ea typeface="Arial"/>
                <a:cs typeface="Arial"/>
                <a:sym typeface="Arial"/>
              </a:defRPr>
            </a:lvl6pPr>
            <a:lvl7pPr marL="0" lvl="6" indent="0" algn="r">
              <a:spcBef>
                <a:spcPts val="0"/>
              </a:spcBef>
              <a:buNone/>
              <a:defRPr sz="1000" b="0" i="0" u="none" strike="noStrike" cap="none">
                <a:solidFill>
                  <a:schemeClr val="dk1"/>
                </a:solidFill>
                <a:latin typeface="Arial"/>
                <a:ea typeface="Arial"/>
                <a:cs typeface="Arial"/>
                <a:sym typeface="Arial"/>
              </a:defRPr>
            </a:lvl7pPr>
            <a:lvl8pPr marL="0" lvl="7" indent="0" algn="r">
              <a:spcBef>
                <a:spcPts val="0"/>
              </a:spcBef>
              <a:buNone/>
              <a:defRPr sz="1000" b="0" i="0" u="none" strike="noStrike" cap="none">
                <a:solidFill>
                  <a:schemeClr val="dk1"/>
                </a:solidFill>
                <a:latin typeface="Arial"/>
                <a:ea typeface="Arial"/>
                <a:cs typeface="Arial"/>
                <a:sym typeface="Arial"/>
              </a:defRPr>
            </a:lvl8pPr>
            <a:lvl9pPr marL="0" lvl="8" indent="0" algn="r">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7"/>
          <p:cNvSpPr/>
          <p:nvPr/>
        </p:nvSpPr>
        <p:spPr>
          <a:xfrm>
            <a:off x="0" y="0"/>
            <a:ext cx="5627866" cy="6858000"/>
          </a:xfrm>
          <a:custGeom>
            <a:avLst/>
            <a:gdLst/>
            <a:ahLst/>
            <a:cxnLst/>
            <a:rect l="l" t="t" r="r" b="b"/>
            <a:pathLst>
              <a:path w="5627866" h="6858000" extrusionOk="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 name="Google Shape;35;p17"/>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7"/>
          <p:cNvSpPr txBox="1">
            <a:spLocks noGrp="1"/>
          </p:cNvSpPr>
          <p:nvPr>
            <p:ph type="body" idx="1"/>
          </p:nvPr>
        </p:nvSpPr>
        <p:spPr>
          <a:xfrm>
            <a:off x="831850" y="2650603"/>
            <a:ext cx="3890621" cy="16609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rgbClr val="919191"/>
              </a:buClr>
              <a:buSzPts val="2000"/>
              <a:buNone/>
              <a:defRPr sz="2000">
                <a:solidFill>
                  <a:srgbClr val="919191"/>
                </a:solidFill>
              </a:defRPr>
            </a:lvl2pPr>
            <a:lvl3pPr marL="1371600" lvl="2" indent="-228600" algn="l">
              <a:lnSpc>
                <a:spcPct val="90000"/>
              </a:lnSpc>
              <a:spcBef>
                <a:spcPts val="500"/>
              </a:spcBef>
              <a:spcAft>
                <a:spcPts val="0"/>
              </a:spcAft>
              <a:buClr>
                <a:srgbClr val="919191"/>
              </a:buClr>
              <a:buSzPts val="1800"/>
              <a:buNone/>
              <a:defRPr sz="1800">
                <a:solidFill>
                  <a:srgbClr val="919191"/>
                </a:solidFill>
              </a:defRPr>
            </a:lvl3pPr>
            <a:lvl4pPr marL="1828800" lvl="3" indent="-228600" algn="l">
              <a:lnSpc>
                <a:spcPct val="90000"/>
              </a:lnSpc>
              <a:spcBef>
                <a:spcPts val="500"/>
              </a:spcBef>
              <a:spcAft>
                <a:spcPts val="0"/>
              </a:spcAft>
              <a:buClr>
                <a:srgbClr val="919191"/>
              </a:buClr>
              <a:buSzPts val="1600"/>
              <a:buNone/>
              <a:defRPr sz="1600">
                <a:solidFill>
                  <a:srgbClr val="919191"/>
                </a:solidFill>
              </a:defRPr>
            </a:lvl4pPr>
            <a:lvl5pPr marL="2286000" lvl="4" indent="-228600" algn="l">
              <a:lnSpc>
                <a:spcPct val="90000"/>
              </a:lnSpc>
              <a:spcBef>
                <a:spcPts val="500"/>
              </a:spcBef>
              <a:spcAft>
                <a:spcPts val="0"/>
              </a:spcAft>
              <a:buClr>
                <a:srgbClr val="919191"/>
              </a:buClr>
              <a:buSzPts val="1600"/>
              <a:buNone/>
              <a:defRPr sz="1600">
                <a:solidFill>
                  <a:srgbClr val="919191"/>
                </a:solidFill>
              </a:defRPr>
            </a:lvl5pPr>
            <a:lvl6pPr marL="2743200" lvl="5" indent="-228600" algn="l">
              <a:lnSpc>
                <a:spcPct val="90000"/>
              </a:lnSpc>
              <a:spcBef>
                <a:spcPts val="500"/>
              </a:spcBef>
              <a:spcAft>
                <a:spcPts val="0"/>
              </a:spcAft>
              <a:buClr>
                <a:srgbClr val="919191"/>
              </a:buClr>
              <a:buSzPts val="1600"/>
              <a:buNone/>
              <a:defRPr sz="1600">
                <a:solidFill>
                  <a:srgbClr val="919191"/>
                </a:solidFill>
              </a:defRPr>
            </a:lvl6pPr>
            <a:lvl7pPr marL="3200400" lvl="6" indent="-228600" algn="l">
              <a:lnSpc>
                <a:spcPct val="90000"/>
              </a:lnSpc>
              <a:spcBef>
                <a:spcPts val="500"/>
              </a:spcBef>
              <a:spcAft>
                <a:spcPts val="0"/>
              </a:spcAft>
              <a:buClr>
                <a:srgbClr val="919191"/>
              </a:buClr>
              <a:buSzPts val="1600"/>
              <a:buNone/>
              <a:defRPr sz="1600">
                <a:solidFill>
                  <a:srgbClr val="919191"/>
                </a:solidFill>
              </a:defRPr>
            </a:lvl7pPr>
            <a:lvl8pPr marL="3657600" lvl="7" indent="-228600" algn="l">
              <a:lnSpc>
                <a:spcPct val="90000"/>
              </a:lnSpc>
              <a:spcBef>
                <a:spcPts val="500"/>
              </a:spcBef>
              <a:spcAft>
                <a:spcPts val="0"/>
              </a:spcAft>
              <a:buClr>
                <a:srgbClr val="919191"/>
              </a:buClr>
              <a:buSzPts val="1600"/>
              <a:buNone/>
              <a:defRPr sz="1600">
                <a:solidFill>
                  <a:srgbClr val="919191"/>
                </a:solidFill>
              </a:defRPr>
            </a:lvl8pPr>
            <a:lvl9pPr marL="4114800" lvl="8" indent="-228600" algn="l">
              <a:lnSpc>
                <a:spcPct val="90000"/>
              </a:lnSpc>
              <a:spcBef>
                <a:spcPts val="500"/>
              </a:spcBef>
              <a:spcAft>
                <a:spcPts val="0"/>
              </a:spcAft>
              <a:buClr>
                <a:srgbClr val="919191"/>
              </a:buClr>
              <a:buSzPts val="1600"/>
              <a:buNone/>
              <a:defRPr sz="1600">
                <a:solidFill>
                  <a:srgbClr val="919191"/>
                </a:solidFill>
              </a:defRPr>
            </a:lvl9pPr>
          </a:lstStyle>
          <a:p>
            <a:endParaRPr/>
          </a:p>
        </p:txBody>
      </p:sp>
      <p:pic>
        <p:nvPicPr>
          <p:cNvPr id="37" name="Google Shape;37;p17" descr="A picture containing square&#10;&#10;Description automatically generated"/>
          <p:cNvPicPr preferRelativeResize="0"/>
          <p:nvPr/>
        </p:nvPicPr>
        <p:blipFill rotWithShape="1">
          <a:blip r:embed="rId2">
            <a:alphaModFix/>
          </a:blip>
          <a:srcRect/>
          <a:stretch/>
        </p:blipFill>
        <p:spPr>
          <a:xfrm>
            <a:off x="5756744" y="420327"/>
            <a:ext cx="6017346" cy="60173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58" name="Google Shape;5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65" name="Google Shape;6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Google Shape;69;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72" name="Google Shape;7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a:t>SARS-CoV-2 Antigen Rapid Diagnostic Test Training Workshop – v2.0 | SARS-CoV-2 testing strategies</a:t>
            </a:r>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9191"/>
                </a:solidFill>
                <a:latin typeface="Arial"/>
                <a:ea typeface="Arial"/>
                <a:cs typeface="Arial"/>
                <a:sym typeface="Arial"/>
              </a:defRPr>
            </a:lvl1pPr>
            <a:lvl2pPr marL="0" marR="0" lvl="1" indent="0" algn="r" rtl="0">
              <a:spcBef>
                <a:spcPts val="0"/>
              </a:spcBef>
              <a:buNone/>
              <a:defRPr sz="1200" b="0" i="0" u="none" strike="noStrike" cap="none">
                <a:solidFill>
                  <a:srgbClr val="919191"/>
                </a:solidFill>
                <a:latin typeface="Arial"/>
                <a:ea typeface="Arial"/>
                <a:cs typeface="Arial"/>
                <a:sym typeface="Arial"/>
              </a:defRPr>
            </a:lvl2pPr>
            <a:lvl3pPr marL="0" marR="0" lvl="2" indent="0" algn="r" rtl="0">
              <a:spcBef>
                <a:spcPts val="0"/>
              </a:spcBef>
              <a:buNone/>
              <a:defRPr sz="1200" b="0" i="0" u="none" strike="noStrike" cap="none">
                <a:solidFill>
                  <a:srgbClr val="919191"/>
                </a:solidFill>
                <a:latin typeface="Arial"/>
                <a:ea typeface="Arial"/>
                <a:cs typeface="Arial"/>
                <a:sym typeface="Arial"/>
              </a:defRPr>
            </a:lvl3pPr>
            <a:lvl4pPr marL="0" marR="0" lvl="3" indent="0" algn="r" rtl="0">
              <a:spcBef>
                <a:spcPts val="0"/>
              </a:spcBef>
              <a:buNone/>
              <a:defRPr sz="1200" b="0" i="0" u="none" strike="noStrike" cap="none">
                <a:solidFill>
                  <a:srgbClr val="919191"/>
                </a:solidFill>
                <a:latin typeface="Arial"/>
                <a:ea typeface="Arial"/>
                <a:cs typeface="Arial"/>
                <a:sym typeface="Arial"/>
              </a:defRPr>
            </a:lvl4pPr>
            <a:lvl5pPr marL="0" marR="0" lvl="4" indent="0" algn="r" rtl="0">
              <a:spcBef>
                <a:spcPts val="0"/>
              </a:spcBef>
              <a:buNone/>
              <a:defRPr sz="1200" b="0" i="0" u="none" strike="noStrike" cap="none">
                <a:solidFill>
                  <a:srgbClr val="919191"/>
                </a:solidFill>
                <a:latin typeface="Arial"/>
                <a:ea typeface="Arial"/>
                <a:cs typeface="Arial"/>
                <a:sym typeface="Arial"/>
              </a:defRPr>
            </a:lvl5pPr>
            <a:lvl6pPr marL="0" marR="0" lvl="5" indent="0" algn="r" rtl="0">
              <a:spcBef>
                <a:spcPts val="0"/>
              </a:spcBef>
              <a:buNone/>
              <a:defRPr sz="1200" b="0" i="0" u="none" strike="noStrike" cap="none">
                <a:solidFill>
                  <a:srgbClr val="919191"/>
                </a:solidFill>
                <a:latin typeface="Arial"/>
                <a:ea typeface="Arial"/>
                <a:cs typeface="Arial"/>
                <a:sym typeface="Arial"/>
              </a:defRPr>
            </a:lvl6pPr>
            <a:lvl7pPr marL="0" marR="0" lvl="6" indent="0" algn="r" rtl="0">
              <a:spcBef>
                <a:spcPts val="0"/>
              </a:spcBef>
              <a:buNone/>
              <a:defRPr sz="1200" b="0" i="0" u="none" strike="noStrike" cap="none">
                <a:solidFill>
                  <a:srgbClr val="919191"/>
                </a:solidFill>
                <a:latin typeface="Arial"/>
                <a:ea typeface="Arial"/>
                <a:cs typeface="Arial"/>
                <a:sym typeface="Arial"/>
              </a:defRPr>
            </a:lvl7pPr>
            <a:lvl8pPr marL="0" marR="0" lvl="7" indent="0" algn="r" rtl="0">
              <a:spcBef>
                <a:spcPts val="0"/>
              </a:spcBef>
              <a:buNone/>
              <a:defRPr sz="1200" b="0" i="0" u="none" strike="noStrike" cap="none">
                <a:solidFill>
                  <a:srgbClr val="919191"/>
                </a:solidFill>
                <a:latin typeface="Arial"/>
                <a:ea typeface="Arial"/>
                <a:cs typeface="Arial"/>
                <a:sym typeface="Arial"/>
              </a:defRPr>
            </a:lvl8pPr>
            <a:lvl9pPr marL="0" marR="0" lvl="8" indent="0" algn="r" rtl="0">
              <a:spcBef>
                <a:spcPts val="0"/>
              </a:spcBef>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q=content/terms-use" TargetMode="Externa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mailto:ihrhrt@who.int" TargetMode="External"/><Relationship Id="rId4" Type="http://schemas.openxmlformats.org/officeDocument/2006/relationships/hyperlink" Target="https://extranet.who.int/hslp"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000"/>
              <a:buFont typeface="Arial"/>
              <a:buNone/>
            </a:pPr>
            <a:r>
              <a:rPr lang="en-US"/>
              <a:t>03</a:t>
            </a:r>
            <a:endParaRPr/>
          </a:p>
        </p:txBody>
      </p:sp>
      <p:sp>
        <p:nvSpPr>
          <p:cNvPr id="94" name="Google Shape;94;p1"/>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3600"/>
              <a:buNone/>
            </a:pPr>
            <a:r>
              <a:rPr lang="en-US" sz="3600" dirty="0"/>
              <a:t>SARS-CoV-2 testing strategies</a:t>
            </a:r>
            <a:endParaRPr dirty="0"/>
          </a:p>
        </p:txBody>
      </p:sp>
      <p:pic>
        <p:nvPicPr>
          <p:cNvPr id="95" name="Google Shape;95;p1" descr="https://logos-download.com/wp-content/uploads/2016/12/World_Health_Organization_logo_logotype.png"/>
          <p:cNvPicPr preferRelativeResize="0"/>
          <p:nvPr/>
        </p:nvPicPr>
        <p:blipFill rotWithShape="1">
          <a:blip r:embed="rId4">
            <a:alphaModFix/>
          </a:blip>
          <a:srcRect/>
          <a:stretch/>
        </p:blipFill>
        <p:spPr>
          <a:xfrm>
            <a:off x="164749" y="56863"/>
            <a:ext cx="2972151" cy="876928"/>
          </a:xfrm>
          <a:prstGeom prst="rect">
            <a:avLst/>
          </a:prstGeom>
          <a:noFill/>
          <a:ln>
            <a:noFill/>
          </a:ln>
        </p:spPr>
      </p:pic>
      <p:pic>
        <p:nvPicPr>
          <p:cNvPr id="96" name="Google Shape;96;p1"/>
          <p:cNvPicPr preferRelativeResize="0"/>
          <p:nvPr/>
        </p:nvPicPr>
        <p:blipFill rotWithShape="1">
          <a:blip r:embed="rId5">
            <a:alphaModFix/>
          </a:blip>
          <a:srcRect/>
          <a:stretch/>
        </p:blipFill>
        <p:spPr>
          <a:xfrm>
            <a:off x="3772503" y="159407"/>
            <a:ext cx="1917098" cy="671840"/>
          </a:xfrm>
          <a:prstGeom prst="rect">
            <a:avLst/>
          </a:prstGeom>
          <a:noFill/>
          <a:ln>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9"/>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Repeat and confirmatory testing</a:t>
            </a:r>
            <a:r>
              <a:rPr lang="en-US" baseline="30000"/>
              <a:t>1</a:t>
            </a:r>
            <a:endParaRPr/>
          </a:p>
        </p:txBody>
      </p:sp>
      <p:sp>
        <p:nvSpPr>
          <p:cNvPr id="203" name="Google Shape;203;p9"/>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accent1"/>
              </a:buClr>
              <a:buSzPts val="2000"/>
              <a:buChar char="•"/>
            </a:pPr>
            <a:r>
              <a:rPr lang="en-US"/>
              <a:t>If there is uncertainty around the SARS-CoV-2 Antigen RDT result (e.g., the adequacy of sampling), the test should be repeated on a fresh sample.  </a:t>
            </a:r>
            <a:endParaRPr/>
          </a:p>
          <a:p>
            <a:pPr marL="228600" lvl="0" indent="-228600" algn="l" rtl="0">
              <a:lnSpc>
                <a:spcPct val="100000"/>
              </a:lnSpc>
              <a:spcBef>
                <a:spcPts val="1000"/>
              </a:spcBef>
              <a:spcAft>
                <a:spcPts val="0"/>
              </a:spcAft>
              <a:buClr>
                <a:schemeClr val="accent1"/>
              </a:buClr>
              <a:buSzPts val="2000"/>
              <a:buChar char="•"/>
            </a:pPr>
            <a:r>
              <a:rPr lang="en-US" b="1">
                <a:solidFill>
                  <a:srgbClr val="009AC9"/>
                </a:solidFill>
              </a:rPr>
              <a:t>A negative SARS-CoV-2 Antigen RDT result cannot completely rule out an active COVID-19 infection.</a:t>
            </a:r>
            <a:endParaRPr/>
          </a:p>
          <a:p>
            <a:pPr marL="228600" lvl="0" indent="-228600" algn="l" rtl="0">
              <a:lnSpc>
                <a:spcPct val="100000"/>
              </a:lnSpc>
              <a:spcBef>
                <a:spcPts val="1000"/>
              </a:spcBef>
              <a:spcAft>
                <a:spcPts val="0"/>
              </a:spcAft>
              <a:buClr>
                <a:schemeClr val="accent1"/>
              </a:buClr>
              <a:buSzPts val="2000"/>
              <a:buChar char="•"/>
            </a:pPr>
            <a:r>
              <a:rPr lang="en-US"/>
              <a:t>Repeat testing with a SARS-CoV-2 Antigen RDT within 48 hours (or preferably confirmatory testing using an NAAT molecular test) should be performed whenever possible and particularly in symptomatic patients.</a:t>
            </a:r>
            <a:endParaRPr/>
          </a:p>
          <a:p>
            <a:pPr marL="228600" lvl="0" indent="-228600" algn="l" rtl="0">
              <a:lnSpc>
                <a:spcPct val="100000"/>
              </a:lnSpc>
              <a:spcBef>
                <a:spcPts val="1000"/>
              </a:spcBef>
              <a:spcAft>
                <a:spcPts val="0"/>
              </a:spcAft>
              <a:buClr>
                <a:schemeClr val="accent1"/>
              </a:buClr>
              <a:buSzPts val="2000"/>
              <a:buChar char="•"/>
            </a:pPr>
            <a:r>
              <a:rPr lang="en-US"/>
              <a:t>Wherever molecular testing is used for confirmatory testing in patients screened using SARS-CoV-2 Antigen RDTs, the samples for the two tests should be collected at roughly the same time or at least within two days of each other. </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204" name="Google Shape;204;p9"/>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a:t>
            </a:fld>
            <a:endParaRPr sz="1000"/>
          </a:p>
        </p:txBody>
      </p:sp>
      <p:sp>
        <p:nvSpPr>
          <p:cNvPr id="205" name="Google Shape;205;p9"/>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v2.0 | SARS-CoV-2 testing strategies</a:t>
            </a:r>
            <a:endParaRPr lang="en-GB" dirty="0"/>
          </a:p>
        </p:txBody>
      </p:sp>
      <p:sp>
        <p:nvSpPr>
          <p:cNvPr id="206" name="Google Shape;206;p9"/>
          <p:cNvSpPr txBox="1"/>
          <p:nvPr/>
        </p:nvSpPr>
        <p:spPr>
          <a:xfrm>
            <a:off x="785648" y="5895359"/>
            <a:ext cx="100031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chemeClr val="dk1"/>
                </a:solidFill>
                <a:latin typeface="Arial"/>
                <a:ea typeface="Arial"/>
                <a:cs typeface="Arial"/>
                <a:sym typeface="Arial"/>
              </a:rPr>
              <a:t>1</a:t>
            </a:r>
            <a:r>
              <a:rPr lang="en-US" sz="900">
                <a:solidFill>
                  <a:schemeClr val="dk1"/>
                </a:solidFill>
                <a:latin typeface="Arial"/>
                <a:ea typeface="Arial"/>
                <a:cs typeface="Arial"/>
                <a:sym typeface="Arial"/>
              </a:rPr>
              <a:t> Antigen-detection in the diagnosis of SARS-CoV-2 infection using rapid immunoassays. Interim guidance – 11 September 2020. Geneva: World Health Organization; 2020</a:t>
            </a:r>
            <a:endParaRPr/>
          </a:p>
          <a:p>
            <a:pPr marL="0" marR="0" lvl="0" indent="0" algn="l" rtl="0">
              <a:spcBef>
                <a:spcPts val="0"/>
              </a:spcBef>
              <a:spcAft>
                <a:spcPts val="0"/>
              </a:spcAft>
              <a:buNone/>
            </a:pPr>
            <a:r>
              <a:rPr lang="en-US" sz="900" baseline="30000">
                <a:solidFill>
                  <a:schemeClr val="dk1"/>
                </a:solidFill>
                <a:latin typeface="Arial"/>
                <a:ea typeface="Arial"/>
                <a:cs typeface="Arial"/>
                <a:sym typeface="Arial"/>
              </a:rPr>
              <a:t>2 </a:t>
            </a:r>
            <a:r>
              <a:rPr lang="en-US" sz="900">
                <a:solidFill>
                  <a:schemeClr val="dk1"/>
                </a:solidFill>
                <a:latin typeface="Arial"/>
                <a:ea typeface="Arial"/>
                <a:cs typeface="Arial"/>
                <a:sym typeface="Arial"/>
              </a:rPr>
              <a:t>SARS-CoV-2 antigen-detecting rapid diagnostic tests: An Implementation Guide- 21 December 2020. Geneva: World Health Organization; 2020</a:t>
            </a:r>
            <a:endParaRPr sz="900">
              <a:solidFill>
                <a:schemeClr val="dk1"/>
              </a:solidFill>
              <a:latin typeface="Arial"/>
              <a:ea typeface="Arial"/>
              <a:cs typeface="Arial"/>
              <a:sym typeface="Aria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When </a:t>
            </a:r>
            <a:r>
              <a:rPr lang="en-US" b="1"/>
              <a:t>NOT</a:t>
            </a:r>
            <a:r>
              <a:rPr lang="en-US"/>
              <a:t> to use SARS-CoV-2 Antigen RDTs</a:t>
            </a:r>
            <a:r>
              <a:rPr lang="en-US" baseline="30000"/>
              <a:t>1,2</a:t>
            </a:r>
            <a:r>
              <a:rPr lang="en-US"/>
              <a:t> </a:t>
            </a:r>
            <a:endParaRPr/>
          </a:p>
        </p:txBody>
      </p:sp>
      <p:sp>
        <p:nvSpPr>
          <p:cNvPr id="212" name="Google Shape;212;p10"/>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a:t>Based on current knowledge, do not use SARS-CoV-2 Antigen RDTs if COVID-19 is unlikely, such as: </a:t>
            </a:r>
            <a:endParaRPr/>
          </a:p>
          <a:p>
            <a:pPr marL="457200" lvl="0" indent="-457200" algn="l" rtl="0">
              <a:lnSpc>
                <a:spcPct val="100000"/>
              </a:lnSpc>
              <a:spcBef>
                <a:spcPts val="1000"/>
              </a:spcBef>
              <a:spcAft>
                <a:spcPts val="0"/>
              </a:spcAft>
              <a:buSzPts val="2000"/>
              <a:buFont typeface="Arial"/>
              <a:buAutoNum type="arabicPeriod"/>
            </a:pPr>
            <a:r>
              <a:rPr lang="en-US"/>
              <a:t>In individuals without symptoms, unless the person is a contact of a confirmed case (because positive results are more likely to be false positive results and confirmatory testing must be readily available to confirm these cases)</a:t>
            </a:r>
            <a:endParaRPr/>
          </a:p>
          <a:p>
            <a:pPr marL="457200" lvl="0" indent="-457200" algn="l" rtl="0">
              <a:lnSpc>
                <a:spcPct val="100000"/>
              </a:lnSpc>
              <a:spcBef>
                <a:spcPts val="1000"/>
              </a:spcBef>
              <a:spcAft>
                <a:spcPts val="0"/>
              </a:spcAft>
              <a:buSzPts val="2000"/>
              <a:buFont typeface="Arial"/>
              <a:buAutoNum type="arabicPeriod"/>
            </a:pPr>
            <a:r>
              <a:rPr lang="en-US"/>
              <a:t>Where there are zero or only few cases (because positive test results are more likely to be false positive results)</a:t>
            </a:r>
            <a:endParaRPr/>
          </a:p>
          <a:p>
            <a:pPr marL="457200" lvl="0" indent="-457200" algn="l" rtl="0">
              <a:lnSpc>
                <a:spcPct val="100000"/>
              </a:lnSpc>
              <a:spcBef>
                <a:spcPts val="1000"/>
              </a:spcBef>
              <a:spcAft>
                <a:spcPts val="0"/>
              </a:spcAft>
              <a:buSzPts val="2000"/>
              <a:buFont typeface="Arial"/>
              <a:buAutoNum type="arabicPeriod"/>
            </a:pPr>
            <a:r>
              <a:rPr lang="en-US"/>
              <a:t>Where appropriate biosafety and infection prevention and control measures are lacking (because health care workers collecting the samples will be in danger of being infected)</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213" name="Google Shape;213;p10"/>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11</a:t>
            </a:fld>
            <a:endParaRPr sz="1000"/>
          </a:p>
        </p:txBody>
      </p:sp>
      <p:sp>
        <p:nvSpPr>
          <p:cNvPr id="214" name="Google Shape;214;p10"/>
          <p:cNvSpPr txBox="1"/>
          <p:nvPr/>
        </p:nvSpPr>
        <p:spPr>
          <a:xfrm>
            <a:off x="838200" y="5866547"/>
            <a:ext cx="1000317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aseline="30000">
                <a:solidFill>
                  <a:schemeClr val="dk1"/>
                </a:solidFill>
                <a:latin typeface="Arial"/>
                <a:ea typeface="Arial"/>
                <a:cs typeface="Arial"/>
                <a:sym typeface="Arial"/>
              </a:rPr>
              <a:t>1</a:t>
            </a:r>
            <a:r>
              <a:rPr lang="en-US" sz="1000">
                <a:solidFill>
                  <a:schemeClr val="dk1"/>
                </a:solidFill>
                <a:latin typeface="Arial"/>
                <a:ea typeface="Arial"/>
                <a:cs typeface="Arial"/>
                <a:sym typeface="Arial"/>
              </a:rPr>
              <a:t> Antigen-detection in the diagnosis of SARS-CoV-2 infection using rapid immunoassays. Interim guidance – 11 September 2020. Geneva: World Health Organization; 2020.</a:t>
            </a:r>
            <a:endParaRPr/>
          </a:p>
          <a:p>
            <a:pPr marL="0" marR="0" lvl="0" indent="0" algn="l" rtl="0">
              <a:spcBef>
                <a:spcPts val="0"/>
              </a:spcBef>
              <a:spcAft>
                <a:spcPts val="0"/>
              </a:spcAft>
              <a:buNone/>
            </a:pPr>
            <a:r>
              <a:rPr lang="en-US" sz="1000" baseline="30000">
                <a:solidFill>
                  <a:schemeClr val="dk1"/>
                </a:solidFill>
                <a:latin typeface="Arial"/>
                <a:ea typeface="Arial"/>
                <a:cs typeface="Arial"/>
                <a:sym typeface="Arial"/>
              </a:rPr>
              <a:t>2</a:t>
            </a:r>
            <a:r>
              <a:rPr lang="en-US" sz="1000">
                <a:solidFill>
                  <a:schemeClr val="dk1"/>
                </a:solidFill>
                <a:latin typeface="Arial"/>
                <a:ea typeface="Arial"/>
                <a:cs typeface="Arial"/>
                <a:sym typeface="Arial"/>
              </a:rPr>
              <a:t> These recommendations are based on current scientific evidence. As new evidence emerges, these recommendations may evolve.</a:t>
            </a:r>
            <a:endParaRPr sz="1000">
              <a:solidFill>
                <a:schemeClr val="dk1"/>
              </a:solidFill>
              <a:latin typeface="Arial"/>
              <a:ea typeface="Arial"/>
              <a:cs typeface="Arial"/>
              <a:sym typeface="Arial"/>
            </a:endParaRPr>
          </a:p>
        </p:txBody>
      </p:sp>
      <p:sp>
        <p:nvSpPr>
          <p:cNvPr id="215" name="Google Shape;215;p10"/>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v2.0 | SARS-CoV-2 testing strategies</a:t>
            </a:r>
            <a:endParaRPr lang="en-GB"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87BC"/>
              </a:buClr>
              <a:buSzPts val="3600"/>
              <a:buFont typeface="Arial"/>
              <a:buNone/>
            </a:pPr>
            <a:r>
              <a:rPr lang="en-US" sz="3600" b="0" i="0" u="none" strike="noStrike" cap="none">
                <a:solidFill>
                  <a:srgbClr val="0087BC"/>
                </a:solidFill>
                <a:latin typeface="Arial"/>
                <a:ea typeface="Arial"/>
                <a:cs typeface="Arial"/>
                <a:sym typeface="Arial"/>
              </a:rPr>
              <a:t>When </a:t>
            </a:r>
            <a:r>
              <a:rPr lang="en-US" sz="3600" b="1" i="0" u="none" strike="noStrike" cap="none">
                <a:solidFill>
                  <a:srgbClr val="0087BC"/>
                </a:solidFill>
                <a:latin typeface="Arial"/>
                <a:ea typeface="Arial"/>
                <a:cs typeface="Arial"/>
                <a:sym typeface="Arial"/>
              </a:rPr>
              <a:t>NOT</a:t>
            </a:r>
            <a:r>
              <a:rPr lang="en-US" sz="3600" b="0" i="0" u="none" strike="noStrike" cap="none">
                <a:solidFill>
                  <a:srgbClr val="0087BC"/>
                </a:solidFill>
                <a:latin typeface="Arial"/>
                <a:ea typeface="Arial"/>
                <a:cs typeface="Arial"/>
                <a:sym typeface="Arial"/>
              </a:rPr>
              <a:t> to use SARS-CoV-2 Antigen RDTs</a:t>
            </a:r>
            <a:r>
              <a:rPr lang="en-US" sz="3600" b="0" i="0" u="none" strike="noStrike" cap="none" baseline="30000">
                <a:solidFill>
                  <a:srgbClr val="0087BC"/>
                </a:solidFill>
                <a:latin typeface="Arial"/>
                <a:ea typeface="Arial"/>
                <a:cs typeface="Arial"/>
                <a:sym typeface="Arial"/>
              </a:rPr>
              <a:t>1,2</a:t>
            </a:r>
            <a:r>
              <a:rPr lang="en-US" sz="3600" b="0" i="0" u="none" strike="noStrike" cap="none">
                <a:solidFill>
                  <a:srgbClr val="0087BC"/>
                </a:solidFill>
                <a:latin typeface="Arial"/>
                <a:ea typeface="Arial"/>
                <a:cs typeface="Arial"/>
                <a:sym typeface="Arial"/>
              </a:rPr>
              <a:t> </a:t>
            </a:r>
            <a:endParaRPr/>
          </a:p>
        </p:txBody>
      </p:sp>
      <p:sp>
        <p:nvSpPr>
          <p:cNvPr id="221" name="Google Shape;221;p11"/>
          <p:cNvSpPr txBox="1">
            <a:spLocks noGrp="1"/>
          </p:cNvSpPr>
          <p:nvPr>
            <p:ph type="body" idx="1"/>
          </p:nvPr>
        </p:nvSpPr>
        <p:spPr>
          <a:xfrm>
            <a:off x="838200" y="1736203"/>
            <a:ext cx="10515600" cy="4530454"/>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2000"/>
              <a:buFont typeface="Arial"/>
              <a:buAutoNum type="arabicPeriod" startAt="4"/>
            </a:pPr>
            <a:r>
              <a:rPr lang="en-US">
                <a:solidFill>
                  <a:srgbClr val="212121"/>
                </a:solidFill>
              </a:rPr>
              <a:t>W</a:t>
            </a:r>
            <a:r>
              <a:rPr lang="en-US"/>
              <a:t>here management of the patient would not change based on the result of the test (because there would be no benefit to the patient irrespective of the result)</a:t>
            </a:r>
            <a:endParaRPr/>
          </a:p>
          <a:p>
            <a:pPr marL="457200" lvl="0" indent="-457200" algn="l" rtl="0">
              <a:lnSpc>
                <a:spcPct val="100000"/>
              </a:lnSpc>
              <a:spcBef>
                <a:spcPts val="1000"/>
              </a:spcBef>
              <a:spcAft>
                <a:spcPts val="0"/>
              </a:spcAft>
              <a:buSzPts val="2000"/>
              <a:buFont typeface="Arial"/>
              <a:buAutoNum type="arabicPeriod" startAt="4"/>
            </a:pPr>
            <a:r>
              <a:rPr lang="en-US">
                <a:solidFill>
                  <a:srgbClr val="212121"/>
                </a:solidFill>
              </a:rPr>
              <a:t>F</a:t>
            </a:r>
            <a:r>
              <a:rPr lang="en-US"/>
              <a:t>or airport or border screening at points of entry (because the likelihood of a positive result is low)</a:t>
            </a:r>
            <a:endParaRPr/>
          </a:p>
          <a:p>
            <a:pPr marL="457200" lvl="0" indent="-457200" algn="l" rtl="0">
              <a:lnSpc>
                <a:spcPct val="100000"/>
              </a:lnSpc>
              <a:spcBef>
                <a:spcPts val="1000"/>
              </a:spcBef>
              <a:spcAft>
                <a:spcPts val="0"/>
              </a:spcAft>
              <a:buSzPts val="2000"/>
              <a:buFont typeface="Arial"/>
              <a:buAutoNum type="arabicPeriod" startAt="4"/>
            </a:pPr>
            <a:r>
              <a:rPr lang="en-US">
                <a:solidFill>
                  <a:srgbClr val="212121"/>
                </a:solidFill>
              </a:rPr>
              <a:t>I</a:t>
            </a:r>
            <a:r>
              <a:rPr lang="en-US"/>
              <a:t>n screening prior to blood donation (because a positive SARS-CoV-2 Antigen RDT result does not mean that the virus is in the blood)</a:t>
            </a:r>
            <a:endParaRPr/>
          </a:p>
          <a:p>
            <a:pPr marL="457200" lvl="0" indent="-330200" algn="l" rtl="0">
              <a:lnSpc>
                <a:spcPct val="100000"/>
              </a:lnSpc>
              <a:spcBef>
                <a:spcPts val="1000"/>
              </a:spcBef>
              <a:spcAft>
                <a:spcPts val="0"/>
              </a:spcAft>
              <a:buSzPts val="2000"/>
              <a:buFont typeface="Arial"/>
              <a:buNone/>
            </a:pP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222" name="Google Shape;222;p11"/>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12</a:t>
            </a:fld>
            <a:endParaRPr sz="1000"/>
          </a:p>
        </p:txBody>
      </p:sp>
      <p:sp>
        <p:nvSpPr>
          <p:cNvPr id="223" name="Google Shape;223;p11"/>
          <p:cNvSpPr txBox="1"/>
          <p:nvPr/>
        </p:nvSpPr>
        <p:spPr>
          <a:xfrm>
            <a:off x="838200" y="5866547"/>
            <a:ext cx="1000317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aseline="30000">
                <a:solidFill>
                  <a:schemeClr val="dk1"/>
                </a:solidFill>
                <a:latin typeface="Arial"/>
                <a:ea typeface="Arial"/>
                <a:cs typeface="Arial"/>
                <a:sym typeface="Arial"/>
              </a:rPr>
              <a:t>1</a:t>
            </a:r>
            <a:r>
              <a:rPr lang="en-US" sz="1000">
                <a:solidFill>
                  <a:schemeClr val="dk1"/>
                </a:solidFill>
                <a:latin typeface="Arial"/>
                <a:ea typeface="Arial"/>
                <a:cs typeface="Arial"/>
                <a:sym typeface="Arial"/>
              </a:rPr>
              <a:t> Antigen-detection in the diagnosis of SARS-CoV-2 infection using rapid immunoassays. Interim guidance – 11 September 2020. Geneva: World Health Organization; 2020.</a:t>
            </a:r>
            <a:endParaRPr/>
          </a:p>
          <a:p>
            <a:pPr marL="0" marR="0" lvl="0" indent="0" algn="l" rtl="0">
              <a:spcBef>
                <a:spcPts val="0"/>
              </a:spcBef>
              <a:spcAft>
                <a:spcPts val="0"/>
              </a:spcAft>
              <a:buNone/>
            </a:pPr>
            <a:r>
              <a:rPr lang="en-US" sz="1000" baseline="30000">
                <a:solidFill>
                  <a:schemeClr val="dk1"/>
                </a:solidFill>
                <a:latin typeface="Arial"/>
                <a:ea typeface="Arial"/>
                <a:cs typeface="Arial"/>
                <a:sym typeface="Arial"/>
              </a:rPr>
              <a:t>2</a:t>
            </a:r>
            <a:r>
              <a:rPr lang="en-US" sz="1000">
                <a:solidFill>
                  <a:schemeClr val="dk1"/>
                </a:solidFill>
                <a:latin typeface="Arial"/>
                <a:ea typeface="Arial"/>
                <a:cs typeface="Arial"/>
                <a:sym typeface="Arial"/>
              </a:rPr>
              <a:t> These recommendations are based on current scientific evidence. As new evidence emerges, these recommendations may evolve.</a:t>
            </a:r>
            <a:endParaRPr sz="1000">
              <a:solidFill>
                <a:schemeClr val="dk1"/>
              </a:solidFill>
              <a:latin typeface="Arial"/>
              <a:ea typeface="Arial"/>
              <a:cs typeface="Arial"/>
              <a:sym typeface="Arial"/>
            </a:endParaRPr>
          </a:p>
        </p:txBody>
      </p:sp>
      <p:sp>
        <p:nvSpPr>
          <p:cNvPr id="224" name="Google Shape;224;p11"/>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v2.0 | SARS-CoV-2 testing strategies</a:t>
            </a:r>
            <a:endParaRPr lang="en-GB"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dirty="0"/>
              <a:t>Country algorithm</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a:lstStyle/>
          <a:p>
            <a:pPr marL="457200" indent="-457200">
              <a:buFont typeface="+mj-lt"/>
              <a:buAutoNum type="arabicPeriod" startAt="4"/>
            </a:pPr>
            <a:endParaRPr lang="en-US" dirty="0"/>
          </a:p>
          <a:p>
            <a:r>
              <a:rPr lang="en-US" dirty="0"/>
              <a:t>Insert the country algorithm for SARS-CoV-2 Antigen RDT here </a:t>
            </a:r>
          </a:p>
          <a:p>
            <a:endParaRPr lang="en-US" dirty="0"/>
          </a:p>
          <a:p>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13</a:t>
            </a:fld>
            <a:endParaRPr lang="en-GB" sz="1000" dirty="0"/>
          </a:p>
        </p:txBody>
      </p:sp>
      <p:grpSp>
        <p:nvGrpSpPr>
          <p:cNvPr id="6" name="Group 5">
            <a:extLst>
              <a:ext uri="{FF2B5EF4-FFF2-40B4-BE49-F238E27FC236}">
                <a16:creationId xmlns:a16="http://schemas.microsoft.com/office/drawing/2014/main" id="{9347A7E2-3483-4E4F-9F5D-C059D5319663}"/>
              </a:ext>
            </a:extLst>
          </p:cNvPr>
          <p:cNvGrpSpPr/>
          <p:nvPr/>
        </p:nvGrpSpPr>
        <p:grpSpPr>
          <a:xfrm>
            <a:off x="8020164" y="1411853"/>
            <a:ext cx="3924069" cy="596348"/>
            <a:chOff x="7861998" y="1527451"/>
            <a:chExt cx="3924069" cy="596348"/>
          </a:xfrm>
        </p:grpSpPr>
        <p:sp>
          <p:nvSpPr>
            <p:cNvPr id="8" name="TextBox 7">
              <a:extLst>
                <a:ext uri="{FF2B5EF4-FFF2-40B4-BE49-F238E27FC236}">
                  <a16:creationId xmlns:a16="http://schemas.microsoft.com/office/drawing/2014/main" id="{A32FBB74-A386-8B4D-A043-BC5F620657C9}"/>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392E2639-5704-1747-A8D5-665BCAAC2C86}"/>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Pencil">
              <a:extLst>
                <a:ext uri="{FF2B5EF4-FFF2-40B4-BE49-F238E27FC236}">
                  <a16:creationId xmlns:a16="http://schemas.microsoft.com/office/drawing/2014/main" id="{BDA53B61-631B-CA43-A8BF-AFA3863AE96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941" y="1649394"/>
              <a:ext cx="352462" cy="352462"/>
            </a:xfrm>
            <a:prstGeom prst="rect">
              <a:avLst/>
            </a:prstGeom>
          </p:spPr>
        </p:pic>
      </p:grpSp>
      <p:sp>
        <p:nvSpPr>
          <p:cNvPr id="11" name="Footer Placeholder 3">
            <a:extLst>
              <a:ext uri="{FF2B5EF4-FFF2-40B4-BE49-F238E27FC236}">
                <a16:creationId xmlns:a16="http://schemas.microsoft.com/office/drawing/2014/main" id="{178127DE-2308-4B87-BA21-E63EC10D6104}"/>
              </a:ext>
            </a:extLst>
          </p:cNvPr>
          <p:cNvSpPr>
            <a:spLocks noGrp="1"/>
          </p:cNvSpPr>
          <p:nvPr>
            <p:ph type="ftr" sz="quarter" idx="11"/>
          </p:nvPr>
        </p:nvSpPr>
        <p:spPr>
          <a:xfrm>
            <a:off x="838200" y="6356350"/>
            <a:ext cx="7315200" cy="501650"/>
          </a:xfrm>
        </p:spPr>
        <p:txBody>
          <a:bodyPr/>
          <a:lstStyle/>
          <a:p>
            <a:r>
              <a:rPr lang="en-GB" dirty="0"/>
              <a:t>SARS-CoV-2 Antigen Rapid Diagnostic Test Training Workshop – v2.0 | SARS-CoV-2 testing strategies</a:t>
            </a:r>
          </a:p>
        </p:txBody>
      </p:sp>
    </p:spTree>
    <p:extLst>
      <p:ext uri="{BB962C8B-B14F-4D97-AF65-F5344CB8AC3E}">
        <p14:creationId xmlns:p14="http://schemas.microsoft.com/office/powerpoint/2010/main" val="1675647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30" name="Google Shape;230;p12"/>
          <p:cNvPicPr preferRelativeResize="0"/>
          <p:nvPr/>
        </p:nvPicPr>
        <p:blipFill rotWithShape="1">
          <a:blip r:embed="rId4">
            <a:alphaModFix/>
          </a:blip>
          <a:srcRect/>
          <a:stretch/>
        </p:blipFill>
        <p:spPr>
          <a:xfrm>
            <a:off x="1" y="0"/>
            <a:ext cx="1981364" cy="1550126"/>
          </a:xfrm>
          <a:prstGeom prst="rect">
            <a:avLst/>
          </a:prstGeom>
          <a:noFill/>
          <a:ln>
            <a:noFill/>
          </a:ln>
        </p:spPr>
      </p:pic>
      <p:pic>
        <p:nvPicPr>
          <p:cNvPr id="231" name="Google Shape;231;p12"/>
          <p:cNvPicPr preferRelativeResize="0"/>
          <p:nvPr/>
        </p:nvPicPr>
        <p:blipFill rotWithShape="1">
          <a:blip r:embed="rId5">
            <a:alphaModFix/>
          </a:blip>
          <a:srcRect/>
          <a:stretch/>
        </p:blipFill>
        <p:spPr>
          <a:xfrm>
            <a:off x="10403175" y="4572755"/>
            <a:ext cx="1788826" cy="1917801"/>
          </a:xfrm>
          <a:prstGeom prst="rect">
            <a:avLst/>
          </a:prstGeom>
          <a:noFill/>
          <a:ln>
            <a:noFill/>
          </a:ln>
        </p:spPr>
      </p:pic>
      <p:sp>
        <p:nvSpPr>
          <p:cNvPr id="232" name="Google Shape;232;p12"/>
          <p:cNvSpPr/>
          <p:nvPr/>
        </p:nvSpPr>
        <p:spPr>
          <a:xfrm>
            <a:off x="0" y="0"/>
            <a:ext cx="12192000" cy="6858000"/>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3" name="Google Shape;233;p12"/>
          <p:cNvSpPr txBox="1"/>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sz="4400">
                <a:solidFill>
                  <a:schemeClr val="lt1"/>
                </a:solidFill>
                <a:latin typeface="Arial"/>
                <a:ea typeface="Arial"/>
                <a:cs typeface="Arial"/>
                <a:sym typeface="Arial"/>
              </a:rPr>
              <a:t>Key points</a:t>
            </a:r>
            <a:endParaRPr/>
          </a:p>
        </p:txBody>
      </p:sp>
      <p:sp>
        <p:nvSpPr>
          <p:cNvPr id="234" name="Google Shape;234;p12"/>
          <p:cNvSpPr txBox="1"/>
          <p:nvPr/>
        </p:nvSpPr>
        <p:spPr>
          <a:xfrm>
            <a:off x="2118361" y="1927496"/>
            <a:ext cx="8494676" cy="444076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000"/>
              <a:buFont typeface="Arial"/>
              <a:buChar char="•"/>
            </a:pPr>
            <a:r>
              <a:rPr lang="en-US" sz="2000" dirty="0">
                <a:solidFill>
                  <a:schemeClr val="lt1"/>
                </a:solidFill>
                <a:latin typeface="Arial"/>
                <a:ea typeface="Arial"/>
                <a:cs typeface="Arial"/>
                <a:sym typeface="Arial"/>
              </a:rPr>
              <a:t>SARS-CoV-2 RDTs should meet minimum performance criteria of ≥80% sensitivity and ≥97% specificity compared to an approved NAAT.</a:t>
            </a:r>
            <a:endParaRPr dirty="0"/>
          </a:p>
          <a:p>
            <a:pPr marL="228600" marR="0" lvl="0" indent="-50800" algn="l" rtl="0">
              <a:lnSpc>
                <a:spcPct val="90000"/>
              </a:lnSpc>
              <a:spcBef>
                <a:spcPts val="1000"/>
              </a:spcBef>
              <a:spcAft>
                <a:spcPts val="0"/>
              </a:spcAft>
              <a:buClr>
                <a:schemeClr val="dk1"/>
              </a:buClr>
              <a:buSzPts val="2800"/>
              <a:buFont typeface="Arial"/>
              <a:buNone/>
            </a:pPr>
            <a:endParaRPr sz="2800" dirty="0">
              <a:solidFill>
                <a:schemeClr val="lt1"/>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2000"/>
              <a:buFont typeface="Arial"/>
              <a:buChar char="•"/>
            </a:pPr>
            <a:r>
              <a:rPr lang="en-US" sz="2000" dirty="0">
                <a:solidFill>
                  <a:schemeClr val="lt1"/>
                </a:solidFill>
                <a:latin typeface="Arial"/>
                <a:ea typeface="Arial"/>
                <a:cs typeface="Arial"/>
                <a:sym typeface="Arial"/>
              </a:rPr>
              <a:t>The trade-off for simplicity of use of Ag-RDTs is a decrease in sensitivity compared to NAAT molecular tests.</a:t>
            </a:r>
            <a:endParaRPr dirty="0"/>
          </a:p>
          <a:p>
            <a:pPr marL="228600" marR="0" lvl="0" indent="-101600" algn="l" rtl="0">
              <a:lnSpc>
                <a:spcPct val="90000"/>
              </a:lnSpc>
              <a:spcBef>
                <a:spcPts val="1000"/>
              </a:spcBef>
              <a:spcAft>
                <a:spcPts val="0"/>
              </a:spcAft>
              <a:buClr>
                <a:schemeClr val="dk1"/>
              </a:buClr>
              <a:buSzPts val="2000"/>
              <a:buFont typeface="Arial"/>
              <a:buNone/>
            </a:pPr>
            <a:endParaRPr sz="2000" dirty="0">
              <a:solidFill>
                <a:schemeClr val="lt1"/>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2000"/>
              <a:buFont typeface="Arial"/>
              <a:buChar char="•"/>
            </a:pPr>
            <a:r>
              <a:rPr lang="en-US" sz="2000" dirty="0">
                <a:solidFill>
                  <a:schemeClr val="lt1"/>
                </a:solidFill>
                <a:latin typeface="Arial"/>
                <a:ea typeface="Arial"/>
                <a:cs typeface="Arial"/>
                <a:sym typeface="Arial"/>
              </a:rPr>
              <a:t>Because of this lower sensitivity, WHO recommends for these tests to be used in five scenarios.</a:t>
            </a:r>
            <a:endParaRPr dirty="0"/>
          </a:p>
          <a:p>
            <a:pPr marL="228600" marR="0" lvl="0" indent="-101600" algn="l" rtl="0">
              <a:lnSpc>
                <a:spcPct val="90000"/>
              </a:lnSpc>
              <a:spcBef>
                <a:spcPts val="1000"/>
              </a:spcBef>
              <a:spcAft>
                <a:spcPts val="0"/>
              </a:spcAft>
              <a:buClr>
                <a:schemeClr val="dk1"/>
              </a:buClr>
              <a:buSzPts val="2000"/>
              <a:buFont typeface="Arial"/>
              <a:buNone/>
            </a:pPr>
            <a:endParaRPr sz="2000" dirty="0">
              <a:solidFill>
                <a:schemeClr val="lt1"/>
              </a:solidFill>
              <a:latin typeface="Arial"/>
              <a:ea typeface="Arial"/>
              <a:cs typeface="Arial"/>
              <a:sym typeface="Arial"/>
            </a:endParaRPr>
          </a:p>
        </p:txBody>
      </p:sp>
      <p:sp>
        <p:nvSpPr>
          <p:cNvPr id="235" name="Google Shape;235;p12"/>
          <p:cNvSpPr txBox="1">
            <a:spLocks noGrp="1"/>
          </p:cNvSpPr>
          <p:nvPr>
            <p:ph type="ftr" idx="11"/>
          </p:nvPr>
        </p:nvSpPr>
        <p:spPr>
          <a:xfrm>
            <a:off x="838200" y="6356350"/>
            <a:ext cx="7315200" cy="5016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000" b="1">
                <a:solidFill>
                  <a:schemeClr val="lt1"/>
                </a:solidFill>
              </a:rPr>
              <a:t>SARS-CoV-2 Antigen Rapid Diagnostic Test Training Workshop – v2.0 | SARS-CoV-2 testing strategies</a:t>
            </a:r>
            <a:endParaRPr lang="en-US" sz="1000" b="1" dirty="0">
              <a:solidFill>
                <a:schemeClr val="lt1"/>
              </a:solidFil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15</a:t>
            </a:fld>
            <a:endParaRPr lang="en-US" dirty="0"/>
          </a:p>
        </p:txBody>
      </p:sp>
    </p:spTree>
    <p:extLst>
      <p:ext uri="{BB962C8B-B14F-4D97-AF65-F5344CB8AC3E}">
        <p14:creationId xmlns:p14="http://schemas.microsoft.com/office/powerpoint/2010/main" val="152764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77" y="365126"/>
            <a:ext cx="10515600" cy="942814"/>
          </a:xfrm>
        </p:spPr>
        <p:txBody>
          <a:bodyPr/>
          <a:lstStyle/>
          <a:p>
            <a:r>
              <a:rPr lang="en-ZA" dirty="0"/>
              <a:t>Disclaimer</a:t>
            </a:r>
          </a:p>
        </p:txBody>
      </p:sp>
      <p:sp>
        <p:nvSpPr>
          <p:cNvPr id="3" name="Content Placeholder 2"/>
          <p:cNvSpPr>
            <a:spLocks noGrp="1"/>
          </p:cNvSpPr>
          <p:nvPr>
            <p:ph idx="1"/>
          </p:nvPr>
        </p:nvSpPr>
        <p:spPr>
          <a:xfrm>
            <a:off x="718277" y="1611765"/>
            <a:ext cx="10515600" cy="4440760"/>
          </a:xfrm>
        </p:spPr>
        <p:txBody>
          <a:bodyPr>
            <a:normAutofit fontScale="85000" lnSpcReduction="20000"/>
          </a:bodyPr>
          <a:lstStyle/>
          <a:p>
            <a:pPr marL="0" indent="0">
              <a:buNone/>
              <a:defRPr/>
            </a:pPr>
            <a:r>
              <a:rPr lang="en-US" b="1" dirty="0"/>
              <a:t>WHO Health Security Learning Platform – </a:t>
            </a:r>
            <a:r>
              <a:rPr lang="en-US" b="1"/>
              <a:t>Training Materials</a:t>
            </a:r>
            <a:endParaRPr lang="en-US" dirty="0"/>
          </a:p>
          <a:p>
            <a:pPr>
              <a:defRPr/>
            </a:pPr>
            <a:endParaRPr lang="en-US" dirty="0"/>
          </a:p>
          <a:p>
            <a:pPr marL="0" indent="0">
              <a:buNone/>
              <a:defRPr/>
            </a:pPr>
            <a:r>
              <a:rPr lang="en-US" dirty="0"/>
              <a:t>These WHO Training Materials are © World Health Organization (WHO) 2020. All rights reserved.</a:t>
            </a:r>
          </a:p>
          <a:p>
            <a:pPr marL="0" indent="0">
              <a:buNone/>
              <a:defRPr/>
            </a:pPr>
            <a:endParaRPr lang="en-US" dirty="0"/>
          </a:p>
          <a:p>
            <a:pPr marL="0" indent="0">
              <a:buNone/>
              <a:defRPr/>
            </a:pPr>
            <a:r>
              <a:rPr lang="en-US" dirty="0"/>
              <a:t>Your use of these materials is subject to the “</a:t>
            </a:r>
            <a:r>
              <a:rPr lang="en-US" u="sng" dirty="0">
                <a:hlinkClick r:id="rId3"/>
              </a:rPr>
              <a:t>WHO Health Security Learning Platform, Training Materials – Terms of Use</a:t>
            </a:r>
            <a:r>
              <a:rPr lang="en-US" dirty="0"/>
              <a:t>”, which you accepted when downloading them and which are available on the Health Security Learning Platform at: </a:t>
            </a:r>
            <a:r>
              <a:rPr lang="en-US" u="sng" dirty="0">
                <a:hlinkClick r:id="rId4"/>
              </a:rPr>
              <a:t>https://extranet.who.int/hslp</a:t>
            </a:r>
            <a:r>
              <a:rPr lang="en-US" dirty="0"/>
              <a:t>.  </a:t>
            </a:r>
          </a:p>
          <a:p>
            <a:pPr marL="0" indent="0">
              <a:buNone/>
              <a:defRPr/>
            </a:pPr>
            <a:r>
              <a:rPr lang="en-US" dirty="0"/>
              <a:t> </a:t>
            </a:r>
          </a:p>
          <a:p>
            <a:pPr marL="0" indent="0">
              <a:buNone/>
              <a:defRPr/>
            </a:pPr>
            <a:r>
              <a:rPr lang="en-US" dirty="0"/>
              <a:t>Should you adapt, modify, translate, or in any other way revise the contents of these materials, you shall not imply that WHO is in any way affiliated with such modifications and shall not use the WHO name or emblem in such modified materials.  </a:t>
            </a:r>
          </a:p>
          <a:p>
            <a:pPr>
              <a:defRPr/>
            </a:pPr>
            <a:endParaRPr lang="en-US" dirty="0"/>
          </a:p>
          <a:p>
            <a:pPr marL="0" indent="0">
              <a:buNone/>
              <a:defRPr/>
            </a:pPr>
            <a:r>
              <a:rPr lang="en-US" dirty="0"/>
              <a:t>Furthermore, please inform WHO of any modifications of these materials that you use publicly, for record-keeping purposes and continued development, by emailing </a:t>
            </a:r>
            <a:r>
              <a:rPr lang="en-US" u="sng" dirty="0">
                <a:hlinkClick r:id="rId5"/>
              </a:rPr>
              <a:t>ihrhrt@who.int</a:t>
            </a:r>
            <a:r>
              <a:rPr lang="en-US" dirty="0"/>
              <a:t>. </a:t>
            </a:r>
          </a:p>
          <a:p>
            <a:endParaRPr lang="en-ZA" dirty="0"/>
          </a:p>
        </p:txBody>
      </p:sp>
      <p:sp>
        <p:nvSpPr>
          <p:cNvPr id="4" name="Footer Placeholder 3"/>
          <p:cNvSpPr>
            <a:spLocks noGrp="1"/>
          </p:cNvSpPr>
          <p:nvPr>
            <p:ph type="ftr" sz="quarter" idx="11"/>
          </p:nvPr>
        </p:nvSpPr>
        <p:spPr/>
        <p:txBody>
          <a:bodyPr/>
          <a:lstStyle/>
          <a:p>
            <a:r>
              <a:rPr lang="en-US"/>
              <a:t>SARS-CoV-2 Antigen Rapid Diagnostic Test Training Workshop – v2.0 | SARS-CoV-2 testing strategies</a:t>
            </a:r>
            <a:endParaRPr lang="en-GB" dirty="0"/>
          </a:p>
        </p:txBody>
      </p:sp>
      <p:sp>
        <p:nvSpPr>
          <p:cNvPr id="5" name="Slide Number Placeholder 4"/>
          <p:cNvSpPr>
            <a:spLocks noGrp="1"/>
          </p:cNvSpPr>
          <p:nvPr>
            <p:ph type="sldNum" sz="quarter" idx="12"/>
          </p:nvPr>
        </p:nvSpPr>
        <p:spPr/>
        <p:txBody>
          <a:bodyPr/>
          <a:lstStyle/>
          <a:p>
            <a:fld id="{42D34DE6-22C6-0E40-B20E-F2D718CBADB2}" type="slidenum">
              <a:rPr lang="en-GB" smtClean="0"/>
              <a:pPr/>
              <a:t>2</a:t>
            </a:fld>
            <a:endParaRPr lang="en-GB" sz="1000" dirty="0"/>
          </a:p>
        </p:txBody>
      </p:sp>
    </p:spTree>
    <p:custDataLst>
      <p:tags r:id="rId1"/>
    </p:custDataLst>
    <p:extLst>
      <p:ext uri="{BB962C8B-B14F-4D97-AF65-F5344CB8AC3E}">
        <p14:creationId xmlns:p14="http://schemas.microsoft.com/office/powerpoint/2010/main" val="253209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Learning objectives</a:t>
            </a:r>
            <a:endParaRPr/>
          </a:p>
        </p:txBody>
      </p:sp>
      <p:sp>
        <p:nvSpPr>
          <p:cNvPr id="102" name="Google Shape;102;p2"/>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a:t>At the end of this module, you should be able to: </a:t>
            </a:r>
            <a:endParaRPr/>
          </a:p>
          <a:p>
            <a:pPr marL="228600" lvl="0" indent="-228600" algn="l" rtl="0">
              <a:lnSpc>
                <a:spcPct val="100000"/>
              </a:lnSpc>
              <a:spcBef>
                <a:spcPts val="1000"/>
              </a:spcBef>
              <a:spcAft>
                <a:spcPts val="0"/>
              </a:spcAft>
              <a:buClr>
                <a:schemeClr val="accent1"/>
              </a:buClr>
              <a:buSzPts val="2000"/>
              <a:buChar char="•"/>
            </a:pPr>
            <a:r>
              <a:rPr lang="en-US"/>
              <a:t>explain the key recommendations for the use of SARS-CoV-2 Antigen RDTs</a:t>
            </a:r>
            <a:endParaRPr/>
          </a:p>
          <a:p>
            <a:pPr marL="228600" lvl="0" indent="-228600" algn="l" rtl="0">
              <a:lnSpc>
                <a:spcPct val="100000"/>
              </a:lnSpc>
              <a:spcBef>
                <a:spcPts val="1000"/>
              </a:spcBef>
              <a:spcAft>
                <a:spcPts val="0"/>
              </a:spcAft>
              <a:buClr>
                <a:schemeClr val="accent1"/>
              </a:buClr>
              <a:buSzPts val="2000"/>
              <a:buChar char="•"/>
            </a:pPr>
            <a:r>
              <a:rPr lang="en-US"/>
              <a:t>describe scenarios in which SARS-CoV-2 Antigen RDTs should be used </a:t>
            </a:r>
            <a:endParaRPr/>
          </a:p>
          <a:p>
            <a:pPr marL="228600" lvl="0" indent="-228600" algn="l" rtl="0">
              <a:lnSpc>
                <a:spcPct val="100000"/>
              </a:lnSpc>
              <a:spcBef>
                <a:spcPts val="1000"/>
              </a:spcBef>
              <a:spcAft>
                <a:spcPts val="0"/>
              </a:spcAft>
              <a:buClr>
                <a:schemeClr val="accent1"/>
              </a:buClr>
              <a:buSzPts val="2000"/>
              <a:buChar char="•"/>
            </a:pPr>
            <a:r>
              <a:rPr lang="en-US"/>
              <a:t>describe scenarios in which SARS-CoV-2 Antigen RDTs should </a:t>
            </a:r>
            <a:r>
              <a:rPr lang="en-US" b="1"/>
              <a:t>not</a:t>
            </a:r>
            <a:r>
              <a:rPr lang="en-US"/>
              <a:t> be used. </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03" name="Google Shape;103;p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sz="1000"/>
          </a:p>
        </p:txBody>
      </p:sp>
      <p:sp>
        <p:nvSpPr>
          <p:cNvPr id="104" name="Google Shape;104;p2"/>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v2.0 | SARS-CoV-2 testing strategies</a:t>
            </a:r>
            <a:endParaRPr lang="en-GB"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Global guidance</a:t>
            </a:r>
            <a:endParaRPr/>
          </a:p>
        </p:txBody>
      </p:sp>
      <p:sp>
        <p:nvSpPr>
          <p:cNvPr id="110" name="Google Shape;110;p3"/>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11" name="Google Shape;111;p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a:t>
            </a:fld>
            <a:endParaRPr sz="1000"/>
          </a:p>
        </p:txBody>
      </p:sp>
      <p:pic>
        <p:nvPicPr>
          <p:cNvPr id="112" name="Google Shape;112;p3" descr="A screenshot of a cell phone&#10;&#10;Description automatically generated"/>
          <p:cNvPicPr preferRelativeResize="0"/>
          <p:nvPr/>
        </p:nvPicPr>
        <p:blipFill rotWithShape="1">
          <a:blip r:embed="rId4">
            <a:alphaModFix/>
          </a:blip>
          <a:srcRect t="5751"/>
          <a:stretch/>
        </p:blipFill>
        <p:spPr>
          <a:xfrm>
            <a:off x="7800217" y="1053411"/>
            <a:ext cx="3553582" cy="4751177"/>
          </a:xfrm>
          <a:prstGeom prst="rect">
            <a:avLst/>
          </a:prstGeom>
          <a:noFill/>
          <a:ln>
            <a:noFill/>
          </a:ln>
          <a:effectLst>
            <a:outerShdw blurRad="292100" dist="139700" dir="2700000" algn="tl" rotWithShape="0">
              <a:srgbClr val="333333">
                <a:alpha val="64705"/>
              </a:srgbClr>
            </a:outerShdw>
          </a:effectLst>
        </p:spPr>
      </p:pic>
      <p:sp>
        <p:nvSpPr>
          <p:cNvPr id="113" name="Google Shape;113;p3"/>
          <p:cNvSpPr txBox="1"/>
          <p:nvPr/>
        </p:nvSpPr>
        <p:spPr>
          <a:xfrm>
            <a:off x="838199" y="1643997"/>
            <a:ext cx="6342777" cy="28315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WHO has released interim guidance on the use of SARS-CoV-2 Antigen RDTs:</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Arial"/>
                <a:ea typeface="Arial"/>
                <a:cs typeface="Arial"/>
                <a:sym typeface="Arial"/>
              </a:rPr>
              <a:t>Antigen-detection in the diagnosis of SARS-CoV-2 infection using rapid immunoassays. Interim guidance – 11 September. Geneva: World Health Organization; 2020 (</a:t>
            </a:r>
            <a:r>
              <a:rPr lang="en-US" sz="2000" u="sng">
                <a:solidFill>
                  <a:srgbClr val="009AC9"/>
                </a:solidFill>
                <a:latin typeface="Arial"/>
                <a:ea typeface="Arial"/>
                <a:cs typeface="Arial"/>
                <a:sym typeface="Arial"/>
              </a:rPr>
              <a:t>https://apps.who.int/iris/handle/10665/334253</a:t>
            </a:r>
            <a:r>
              <a:rPr lang="en-US" sz="2000">
                <a:solidFill>
                  <a:srgbClr val="212121"/>
                </a:solidFill>
                <a:latin typeface="Arial"/>
                <a:ea typeface="Arial"/>
                <a:cs typeface="Arial"/>
                <a:sym typeface="Arial"/>
              </a:rPr>
              <a:t>)</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 name="Google Shape;114;p3"/>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v2.0 | SARS-CoV-2 testing strategies</a:t>
            </a:r>
            <a:endParaRPr lang="en-GB"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666791" y="192485"/>
            <a:ext cx="1104617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Who can be detected by SARS-CoV-2 Antigen RDTs? </a:t>
            </a:r>
            <a:endParaRPr/>
          </a:p>
        </p:txBody>
      </p:sp>
      <p:sp>
        <p:nvSpPr>
          <p:cNvPr id="120" name="Google Shape;120;p4"/>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sz="1000"/>
          </a:p>
        </p:txBody>
      </p:sp>
      <p:cxnSp>
        <p:nvCxnSpPr>
          <p:cNvPr id="121" name="Google Shape;121;p4"/>
          <p:cNvCxnSpPr/>
          <p:nvPr/>
        </p:nvCxnSpPr>
        <p:spPr>
          <a:xfrm>
            <a:off x="861386" y="5346472"/>
            <a:ext cx="9790044" cy="0"/>
          </a:xfrm>
          <a:prstGeom prst="straightConnector1">
            <a:avLst/>
          </a:prstGeom>
          <a:noFill/>
          <a:ln w="28575" cap="flat" cmpd="sng">
            <a:solidFill>
              <a:srgbClr val="7F7F7F"/>
            </a:solidFill>
            <a:prstDash val="solid"/>
            <a:miter lim="800000"/>
            <a:headEnd type="none" w="sm" len="sm"/>
            <a:tailEnd type="triangle" w="med" len="med"/>
          </a:ln>
        </p:spPr>
      </p:cxnSp>
      <p:sp>
        <p:nvSpPr>
          <p:cNvPr id="122" name="Google Shape;122;p4"/>
          <p:cNvSpPr txBox="1"/>
          <p:nvPr/>
        </p:nvSpPr>
        <p:spPr>
          <a:xfrm>
            <a:off x="10379735" y="5389786"/>
            <a:ext cx="18089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Time (days)</a:t>
            </a:r>
            <a:endParaRPr/>
          </a:p>
        </p:txBody>
      </p:sp>
      <p:sp>
        <p:nvSpPr>
          <p:cNvPr id="123" name="Google Shape;123;p4"/>
          <p:cNvSpPr/>
          <p:nvPr/>
        </p:nvSpPr>
        <p:spPr>
          <a:xfrm>
            <a:off x="1338466" y="1742767"/>
            <a:ext cx="7393060" cy="3603705"/>
          </a:xfrm>
          <a:custGeom>
            <a:avLst/>
            <a:gdLst/>
            <a:ahLst/>
            <a:cxnLst/>
            <a:rect l="l" t="t" r="r" b="b"/>
            <a:pathLst>
              <a:path w="7429475" h="3647019" extrusionOk="0">
                <a:moveTo>
                  <a:pt x="0" y="3593766"/>
                </a:moveTo>
                <a:cubicBezTo>
                  <a:pt x="300658" y="2241216"/>
                  <a:pt x="601317" y="888666"/>
                  <a:pt x="874643" y="333731"/>
                </a:cubicBezTo>
                <a:cubicBezTo>
                  <a:pt x="1147969" y="-221204"/>
                  <a:pt x="1268895" y="32244"/>
                  <a:pt x="1639956" y="264157"/>
                </a:cubicBezTo>
                <a:cubicBezTo>
                  <a:pt x="2011017" y="496070"/>
                  <a:pt x="2554356" y="1312735"/>
                  <a:pt x="3101008" y="1725209"/>
                </a:cubicBezTo>
                <a:cubicBezTo>
                  <a:pt x="3647660" y="2137683"/>
                  <a:pt x="4222473" y="2427574"/>
                  <a:pt x="4919869" y="2739000"/>
                </a:cubicBezTo>
                <a:cubicBezTo>
                  <a:pt x="5617265" y="3050426"/>
                  <a:pt x="6944139" y="3469527"/>
                  <a:pt x="7285382" y="3593766"/>
                </a:cubicBezTo>
                <a:cubicBezTo>
                  <a:pt x="7626625" y="3718005"/>
                  <a:pt x="7296977" y="3601220"/>
                  <a:pt x="6967330" y="3484435"/>
                </a:cubicBezTo>
              </a:path>
            </a:pathLst>
          </a:custGeom>
          <a:solidFill>
            <a:schemeClr val="lt1"/>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 name="Google Shape;124;p4"/>
          <p:cNvSpPr/>
          <p:nvPr/>
        </p:nvSpPr>
        <p:spPr>
          <a:xfrm rot="-5400000">
            <a:off x="2140951" y="5760089"/>
            <a:ext cx="225469" cy="139105"/>
          </a:xfrm>
          <a:prstGeom prst="rightArrow">
            <a:avLst>
              <a:gd name="adj1" fmla="val 50000"/>
              <a:gd name="adj2" fmla="val 50000"/>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48135"/>
              </a:solidFill>
              <a:latin typeface="Arial"/>
              <a:ea typeface="Arial"/>
              <a:cs typeface="Arial"/>
              <a:sym typeface="Arial"/>
            </a:endParaRPr>
          </a:p>
        </p:txBody>
      </p:sp>
      <p:sp>
        <p:nvSpPr>
          <p:cNvPr id="125" name="Google Shape;125;p4"/>
          <p:cNvSpPr txBox="1"/>
          <p:nvPr/>
        </p:nvSpPr>
        <p:spPr>
          <a:xfrm>
            <a:off x="1309455" y="5913871"/>
            <a:ext cx="19030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B050"/>
                </a:solidFill>
                <a:latin typeface="Arial"/>
                <a:ea typeface="Arial"/>
                <a:cs typeface="Arial"/>
                <a:sym typeface="Arial"/>
              </a:rPr>
              <a:t>Symptoms onset</a:t>
            </a:r>
            <a:endParaRPr/>
          </a:p>
        </p:txBody>
      </p:sp>
      <p:sp>
        <p:nvSpPr>
          <p:cNvPr id="126" name="Google Shape;126;p4"/>
          <p:cNvSpPr txBox="1"/>
          <p:nvPr/>
        </p:nvSpPr>
        <p:spPr>
          <a:xfrm>
            <a:off x="3192120" y="5356823"/>
            <a:ext cx="2683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4</a:t>
            </a:r>
            <a:endParaRPr/>
          </a:p>
        </p:txBody>
      </p:sp>
      <p:sp>
        <p:nvSpPr>
          <p:cNvPr id="127" name="Google Shape;127;p4"/>
          <p:cNvSpPr txBox="1"/>
          <p:nvPr/>
        </p:nvSpPr>
        <p:spPr>
          <a:xfrm>
            <a:off x="2693501" y="5356823"/>
            <a:ext cx="2683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2</a:t>
            </a:r>
            <a:endParaRPr/>
          </a:p>
        </p:txBody>
      </p:sp>
      <p:sp>
        <p:nvSpPr>
          <p:cNvPr id="128" name="Google Shape;128;p4"/>
          <p:cNvSpPr txBox="1"/>
          <p:nvPr/>
        </p:nvSpPr>
        <p:spPr>
          <a:xfrm>
            <a:off x="2090519" y="5356823"/>
            <a:ext cx="2683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0</a:t>
            </a:r>
            <a:endParaRPr/>
          </a:p>
        </p:txBody>
      </p:sp>
      <p:sp>
        <p:nvSpPr>
          <p:cNvPr id="129" name="Google Shape;129;p4"/>
          <p:cNvSpPr txBox="1"/>
          <p:nvPr/>
        </p:nvSpPr>
        <p:spPr>
          <a:xfrm>
            <a:off x="1263957" y="5356823"/>
            <a:ext cx="460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-2</a:t>
            </a:r>
            <a:endParaRPr/>
          </a:p>
        </p:txBody>
      </p:sp>
      <p:sp>
        <p:nvSpPr>
          <p:cNvPr id="130" name="Google Shape;130;p4"/>
          <p:cNvSpPr txBox="1"/>
          <p:nvPr/>
        </p:nvSpPr>
        <p:spPr>
          <a:xfrm>
            <a:off x="3732136" y="5356823"/>
            <a:ext cx="2683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6</a:t>
            </a:r>
            <a:endParaRPr/>
          </a:p>
        </p:txBody>
      </p:sp>
      <p:sp>
        <p:nvSpPr>
          <p:cNvPr id="131" name="Google Shape;131;p4"/>
          <p:cNvSpPr txBox="1"/>
          <p:nvPr/>
        </p:nvSpPr>
        <p:spPr>
          <a:xfrm>
            <a:off x="8595677" y="5373392"/>
            <a:ext cx="5963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20</a:t>
            </a:r>
            <a:endParaRPr/>
          </a:p>
        </p:txBody>
      </p:sp>
      <p:cxnSp>
        <p:nvCxnSpPr>
          <p:cNvPr id="132" name="Google Shape;132;p4"/>
          <p:cNvCxnSpPr/>
          <p:nvPr/>
        </p:nvCxnSpPr>
        <p:spPr>
          <a:xfrm>
            <a:off x="861386" y="2961081"/>
            <a:ext cx="7734292" cy="0"/>
          </a:xfrm>
          <a:prstGeom prst="straightConnector1">
            <a:avLst/>
          </a:prstGeom>
          <a:noFill/>
          <a:ln w="9525" cap="flat" cmpd="sng">
            <a:solidFill>
              <a:schemeClr val="accent1"/>
            </a:solidFill>
            <a:prstDash val="solid"/>
            <a:miter lim="800000"/>
            <a:headEnd type="none" w="sm" len="sm"/>
            <a:tailEnd type="none" w="sm" len="sm"/>
          </a:ln>
        </p:spPr>
      </p:cxnSp>
      <p:sp>
        <p:nvSpPr>
          <p:cNvPr id="133" name="Google Shape;133;p4"/>
          <p:cNvSpPr txBox="1"/>
          <p:nvPr/>
        </p:nvSpPr>
        <p:spPr>
          <a:xfrm>
            <a:off x="8767940" y="2776415"/>
            <a:ext cx="27154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70C0"/>
                </a:solidFill>
                <a:latin typeface="Arial"/>
                <a:ea typeface="Arial"/>
                <a:cs typeface="Arial"/>
                <a:sym typeface="Arial"/>
              </a:rPr>
              <a:t>Ag-RDT detection cut-off</a:t>
            </a:r>
            <a:endParaRPr/>
          </a:p>
        </p:txBody>
      </p:sp>
      <p:sp>
        <p:nvSpPr>
          <p:cNvPr id="134" name="Google Shape;134;p4"/>
          <p:cNvSpPr txBox="1"/>
          <p:nvPr/>
        </p:nvSpPr>
        <p:spPr>
          <a:xfrm>
            <a:off x="8801072" y="4409742"/>
            <a:ext cx="23734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Arial"/>
                <a:ea typeface="Arial"/>
                <a:cs typeface="Arial"/>
                <a:sym typeface="Arial"/>
              </a:rPr>
              <a:t>PCR detection cut-off</a:t>
            </a:r>
            <a:endParaRPr/>
          </a:p>
        </p:txBody>
      </p:sp>
      <p:cxnSp>
        <p:nvCxnSpPr>
          <p:cNvPr id="135" name="Google Shape;135;p4"/>
          <p:cNvCxnSpPr/>
          <p:nvPr/>
        </p:nvCxnSpPr>
        <p:spPr>
          <a:xfrm>
            <a:off x="854762" y="4604349"/>
            <a:ext cx="7734292" cy="0"/>
          </a:xfrm>
          <a:prstGeom prst="straightConnector1">
            <a:avLst/>
          </a:prstGeom>
          <a:noFill/>
          <a:ln w="9525" cap="flat" cmpd="sng">
            <a:solidFill>
              <a:srgbClr val="7030A0"/>
            </a:solidFill>
            <a:prstDash val="solid"/>
            <a:miter lim="800000"/>
            <a:headEnd type="none" w="sm" len="sm"/>
            <a:tailEnd type="none" w="sm" len="sm"/>
          </a:ln>
        </p:spPr>
      </p:cxnSp>
      <p:sp>
        <p:nvSpPr>
          <p:cNvPr id="136" name="Google Shape;136;p4"/>
          <p:cNvSpPr txBox="1"/>
          <p:nvPr/>
        </p:nvSpPr>
        <p:spPr>
          <a:xfrm>
            <a:off x="233573" y="1435293"/>
            <a:ext cx="9226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Viral load</a:t>
            </a:r>
            <a:endParaRPr/>
          </a:p>
        </p:txBody>
      </p:sp>
      <p:cxnSp>
        <p:nvCxnSpPr>
          <p:cNvPr id="137" name="Google Shape;137;p4"/>
          <p:cNvCxnSpPr/>
          <p:nvPr/>
        </p:nvCxnSpPr>
        <p:spPr>
          <a:xfrm flipH="1">
            <a:off x="2116215" y="1745921"/>
            <a:ext cx="371871" cy="1214541"/>
          </a:xfrm>
          <a:prstGeom prst="straightConnector1">
            <a:avLst/>
          </a:prstGeom>
          <a:noFill/>
          <a:ln w="9525" cap="flat" cmpd="sng">
            <a:solidFill>
              <a:schemeClr val="accent1"/>
            </a:solidFill>
            <a:prstDash val="solid"/>
            <a:miter lim="800000"/>
            <a:headEnd type="none" w="sm" len="sm"/>
            <a:tailEnd type="none" w="sm" len="sm"/>
          </a:ln>
        </p:spPr>
      </p:cxnSp>
      <p:sp>
        <p:nvSpPr>
          <p:cNvPr id="138" name="Google Shape;138;p4"/>
          <p:cNvSpPr txBox="1"/>
          <p:nvPr/>
        </p:nvSpPr>
        <p:spPr>
          <a:xfrm>
            <a:off x="3601263" y="1688133"/>
            <a:ext cx="253857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70C0"/>
                </a:solidFill>
                <a:latin typeface="Arial"/>
                <a:ea typeface="Arial"/>
                <a:cs typeface="Arial"/>
                <a:sym typeface="Arial"/>
              </a:rPr>
              <a:t>Most contagious individuals</a:t>
            </a:r>
            <a:endParaRPr/>
          </a:p>
        </p:txBody>
      </p:sp>
      <p:cxnSp>
        <p:nvCxnSpPr>
          <p:cNvPr id="139" name="Google Shape;139;p4"/>
          <p:cNvCxnSpPr/>
          <p:nvPr/>
        </p:nvCxnSpPr>
        <p:spPr>
          <a:xfrm>
            <a:off x="868798" y="3566276"/>
            <a:ext cx="7734292" cy="0"/>
          </a:xfrm>
          <a:prstGeom prst="straightConnector1">
            <a:avLst/>
          </a:prstGeom>
          <a:noFill/>
          <a:ln w="9525" cap="flat" cmpd="sng">
            <a:solidFill>
              <a:srgbClr val="F4B081"/>
            </a:solidFill>
            <a:prstDash val="solid"/>
            <a:miter lim="800000"/>
            <a:headEnd type="none" w="sm" len="sm"/>
            <a:tailEnd type="none" w="sm" len="sm"/>
          </a:ln>
        </p:spPr>
      </p:cxnSp>
      <p:sp>
        <p:nvSpPr>
          <p:cNvPr id="140" name="Google Shape;140;p4"/>
          <p:cNvSpPr txBox="1"/>
          <p:nvPr/>
        </p:nvSpPr>
        <p:spPr>
          <a:xfrm>
            <a:off x="8771255" y="3326375"/>
            <a:ext cx="20999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Arial"/>
                <a:ea typeface="Arial"/>
                <a:cs typeface="Arial"/>
                <a:sym typeface="Arial"/>
              </a:rPr>
              <a:t>Viral culture cut-off</a:t>
            </a:r>
            <a:endParaRPr/>
          </a:p>
        </p:txBody>
      </p:sp>
      <p:sp>
        <p:nvSpPr>
          <p:cNvPr id="141" name="Google Shape;141;p4"/>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v2.0 | SARS-CoV-2 testing strategies</a:t>
            </a:r>
            <a:endParaRPr lang="en-GB" dirty="0"/>
          </a:p>
        </p:txBody>
      </p:sp>
      <p:cxnSp>
        <p:nvCxnSpPr>
          <p:cNvPr id="142" name="Google Shape;142;p4"/>
          <p:cNvCxnSpPr/>
          <p:nvPr/>
        </p:nvCxnSpPr>
        <p:spPr>
          <a:xfrm rot="10800000">
            <a:off x="878196" y="1435293"/>
            <a:ext cx="0" cy="3921531"/>
          </a:xfrm>
          <a:prstGeom prst="straightConnector1">
            <a:avLst/>
          </a:prstGeom>
          <a:noFill/>
          <a:ln w="34925" cap="flat" cmpd="sng">
            <a:solidFill>
              <a:srgbClr val="7F7F7F"/>
            </a:solidFill>
            <a:prstDash val="solid"/>
            <a:miter lim="800000"/>
            <a:headEnd type="none" w="sm" len="sm"/>
            <a:tailEnd type="triangle" w="med" len="med"/>
          </a:ln>
        </p:spPr>
      </p:cxnSp>
      <p:cxnSp>
        <p:nvCxnSpPr>
          <p:cNvPr id="143" name="Google Shape;143;p4"/>
          <p:cNvCxnSpPr/>
          <p:nvPr/>
        </p:nvCxnSpPr>
        <p:spPr>
          <a:xfrm flipH="1">
            <a:off x="2268616" y="1785464"/>
            <a:ext cx="371870" cy="1176619"/>
          </a:xfrm>
          <a:prstGeom prst="straightConnector1">
            <a:avLst/>
          </a:prstGeom>
          <a:noFill/>
          <a:ln w="9525" cap="flat" cmpd="sng">
            <a:solidFill>
              <a:schemeClr val="accent1"/>
            </a:solidFill>
            <a:prstDash val="solid"/>
            <a:miter lim="800000"/>
            <a:headEnd type="none" w="sm" len="sm"/>
            <a:tailEnd type="none" w="sm" len="sm"/>
          </a:ln>
        </p:spPr>
      </p:cxnSp>
      <p:cxnSp>
        <p:nvCxnSpPr>
          <p:cNvPr id="144" name="Google Shape;144;p4"/>
          <p:cNvCxnSpPr/>
          <p:nvPr/>
        </p:nvCxnSpPr>
        <p:spPr>
          <a:xfrm flipH="1">
            <a:off x="2421017" y="1854706"/>
            <a:ext cx="335184" cy="1108993"/>
          </a:xfrm>
          <a:prstGeom prst="straightConnector1">
            <a:avLst/>
          </a:prstGeom>
          <a:noFill/>
          <a:ln w="9525" cap="flat" cmpd="sng">
            <a:solidFill>
              <a:schemeClr val="accent1"/>
            </a:solidFill>
            <a:prstDash val="solid"/>
            <a:miter lim="800000"/>
            <a:headEnd type="none" w="sm" len="sm"/>
            <a:tailEnd type="none" w="sm" len="sm"/>
          </a:ln>
        </p:spPr>
      </p:cxnSp>
      <p:cxnSp>
        <p:nvCxnSpPr>
          <p:cNvPr id="145" name="Google Shape;145;p4"/>
          <p:cNvCxnSpPr/>
          <p:nvPr/>
        </p:nvCxnSpPr>
        <p:spPr>
          <a:xfrm flipH="1">
            <a:off x="2573416" y="1932808"/>
            <a:ext cx="304799" cy="1022780"/>
          </a:xfrm>
          <a:prstGeom prst="straightConnector1">
            <a:avLst/>
          </a:prstGeom>
          <a:noFill/>
          <a:ln w="9525" cap="flat" cmpd="sng">
            <a:solidFill>
              <a:schemeClr val="accent1"/>
            </a:solidFill>
            <a:prstDash val="solid"/>
            <a:miter lim="800000"/>
            <a:headEnd type="none" w="sm" len="sm"/>
            <a:tailEnd type="none" w="sm" len="sm"/>
          </a:ln>
        </p:spPr>
      </p:cxnSp>
      <p:cxnSp>
        <p:nvCxnSpPr>
          <p:cNvPr id="146" name="Google Shape;146;p4"/>
          <p:cNvCxnSpPr/>
          <p:nvPr/>
        </p:nvCxnSpPr>
        <p:spPr>
          <a:xfrm flipH="1">
            <a:off x="2878216" y="2123488"/>
            <a:ext cx="255012" cy="835346"/>
          </a:xfrm>
          <a:prstGeom prst="straightConnector1">
            <a:avLst/>
          </a:prstGeom>
          <a:noFill/>
          <a:ln w="9525" cap="flat" cmpd="sng">
            <a:solidFill>
              <a:schemeClr val="accent1"/>
            </a:solidFill>
            <a:prstDash val="solid"/>
            <a:miter lim="800000"/>
            <a:headEnd type="none" w="sm" len="sm"/>
            <a:tailEnd type="none" w="sm" len="sm"/>
          </a:ln>
        </p:spPr>
      </p:cxnSp>
      <p:cxnSp>
        <p:nvCxnSpPr>
          <p:cNvPr id="147" name="Google Shape;147;p4"/>
          <p:cNvCxnSpPr/>
          <p:nvPr/>
        </p:nvCxnSpPr>
        <p:spPr>
          <a:xfrm flipH="1">
            <a:off x="3030616" y="2231829"/>
            <a:ext cx="223955" cy="728626"/>
          </a:xfrm>
          <a:prstGeom prst="straightConnector1">
            <a:avLst/>
          </a:prstGeom>
          <a:noFill/>
          <a:ln w="9525" cap="flat" cmpd="sng">
            <a:solidFill>
              <a:schemeClr val="accent1"/>
            </a:solidFill>
            <a:prstDash val="solid"/>
            <a:miter lim="800000"/>
            <a:headEnd type="none" w="sm" len="sm"/>
            <a:tailEnd type="none" w="sm" len="sm"/>
          </a:ln>
        </p:spPr>
      </p:cxnSp>
      <p:cxnSp>
        <p:nvCxnSpPr>
          <p:cNvPr id="148" name="Google Shape;148;p4"/>
          <p:cNvCxnSpPr/>
          <p:nvPr/>
        </p:nvCxnSpPr>
        <p:spPr>
          <a:xfrm flipH="1">
            <a:off x="3183016" y="2370506"/>
            <a:ext cx="184229" cy="586705"/>
          </a:xfrm>
          <a:prstGeom prst="straightConnector1">
            <a:avLst/>
          </a:prstGeom>
          <a:noFill/>
          <a:ln w="9525" cap="flat" cmpd="sng">
            <a:solidFill>
              <a:schemeClr val="accent1"/>
            </a:solidFill>
            <a:prstDash val="solid"/>
            <a:miter lim="800000"/>
            <a:headEnd type="none" w="sm" len="sm"/>
            <a:tailEnd type="none" w="sm" len="sm"/>
          </a:ln>
        </p:spPr>
      </p:cxnSp>
      <p:cxnSp>
        <p:nvCxnSpPr>
          <p:cNvPr id="149" name="Google Shape;149;p4"/>
          <p:cNvCxnSpPr/>
          <p:nvPr/>
        </p:nvCxnSpPr>
        <p:spPr>
          <a:xfrm flipH="1">
            <a:off x="3335416" y="2509183"/>
            <a:ext cx="152399" cy="449648"/>
          </a:xfrm>
          <a:prstGeom prst="straightConnector1">
            <a:avLst/>
          </a:prstGeom>
          <a:noFill/>
          <a:ln w="9525" cap="flat" cmpd="sng">
            <a:solidFill>
              <a:schemeClr val="accent1"/>
            </a:solidFill>
            <a:prstDash val="solid"/>
            <a:miter lim="800000"/>
            <a:headEnd type="none" w="sm" len="sm"/>
            <a:tailEnd type="none" w="sm" len="sm"/>
          </a:ln>
        </p:spPr>
      </p:cxnSp>
      <p:cxnSp>
        <p:nvCxnSpPr>
          <p:cNvPr id="150" name="Google Shape;150;p4"/>
          <p:cNvCxnSpPr/>
          <p:nvPr/>
        </p:nvCxnSpPr>
        <p:spPr>
          <a:xfrm flipH="1">
            <a:off x="3487816" y="2626191"/>
            <a:ext cx="113447" cy="334262"/>
          </a:xfrm>
          <a:prstGeom prst="straightConnector1">
            <a:avLst/>
          </a:prstGeom>
          <a:noFill/>
          <a:ln w="9525" cap="flat" cmpd="sng">
            <a:solidFill>
              <a:schemeClr val="accent1"/>
            </a:solidFill>
            <a:prstDash val="solid"/>
            <a:miter lim="800000"/>
            <a:headEnd type="none" w="sm" len="sm"/>
            <a:tailEnd type="none" w="sm" len="sm"/>
          </a:ln>
        </p:spPr>
      </p:cxnSp>
      <p:cxnSp>
        <p:nvCxnSpPr>
          <p:cNvPr id="151" name="Google Shape;151;p4"/>
          <p:cNvCxnSpPr/>
          <p:nvPr/>
        </p:nvCxnSpPr>
        <p:spPr>
          <a:xfrm flipH="1">
            <a:off x="3640217" y="2776415"/>
            <a:ext cx="91919" cy="185661"/>
          </a:xfrm>
          <a:prstGeom prst="straightConnector1">
            <a:avLst/>
          </a:prstGeom>
          <a:noFill/>
          <a:ln w="9525" cap="flat" cmpd="sng">
            <a:solidFill>
              <a:schemeClr val="accent1"/>
            </a:solidFill>
            <a:prstDash val="solid"/>
            <a:miter lim="800000"/>
            <a:headEnd type="none" w="sm" len="sm"/>
            <a:tailEnd type="none" w="sm" len="sm"/>
          </a:ln>
        </p:spPr>
      </p:cxnSp>
      <p:cxnSp>
        <p:nvCxnSpPr>
          <p:cNvPr id="152" name="Google Shape;152;p4"/>
          <p:cNvCxnSpPr/>
          <p:nvPr/>
        </p:nvCxnSpPr>
        <p:spPr>
          <a:xfrm flipH="1">
            <a:off x="3792616" y="2860209"/>
            <a:ext cx="42664" cy="103485"/>
          </a:xfrm>
          <a:prstGeom prst="straightConnector1">
            <a:avLst/>
          </a:prstGeom>
          <a:noFill/>
          <a:ln w="9525" cap="flat" cmpd="sng">
            <a:solidFill>
              <a:schemeClr val="accent1"/>
            </a:solidFill>
            <a:prstDash val="solid"/>
            <a:miter lim="800000"/>
            <a:headEnd type="none" w="sm" len="sm"/>
            <a:tailEnd type="none" w="sm" len="sm"/>
          </a:ln>
        </p:spPr>
      </p:cxnSp>
      <p:cxnSp>
        <p:nvCxnSpPr>
          <p:cNvPr id="153" name="Google Shape;153;p4"/>
          <p:cNvCxnSpPr>
            <a:stCxn id="123" idx="1"/>
          </p:cNvCxnSpPr>
          <p:nvPr/>
        </p:nvCxnSpPr>
        <p:spPr>
          <a:xfrm flipH="1">
            <a:off x="1962222" y="2072534"/>
            <a:ext cx="246600" cy="889500"/>
          </a:xfrm>
          <a:prstGeom prst="straightConnector1">
            <a:avLst/>
          </a:prstGeom>
          <a:noFill/>
          <a:ln w="9525" cap="flat" cmpd="sng">
            <a:solidFill>
              <a:schemeClr val="accent1"/>
            </a:solidFill>
            <a:prstDash val="solid"/>
            <a:miter lim="800000"/>
            <a:headEnd type="none" w="sm" len="sm"/>
            <a:tailEnd type="none" w="sm" len="sm"/>
          </a:ln>
        </p:spPr>
      </p:cxnSp>
      <p:cxnSp>
        <p:nvCxnSpPr>
          <p:cNvPr id="154" name="Google Shape;154;p4"/>
          <p:cNvCxnSpPr>
            <a:stCxn id="123" idx="2"/>
          </p:cNvCxnSpPr>
          <p:nvPr/>
        </p:nvCxnSpPr>
        <p:spPr>
          <a:xfrm flipH="1">
            <a:off x="2732184" y="2003787"/>
            <a:ext cx="238200" cy="943200"/>
          </a:xfrm>
          <a:prstGeom prst="straightConnector1">
            <a:avLst/>
          </a:prstGeom>
          <a:noFill/>
          <a:ln w="9525" cap="flat" cmpd="sng">
            <a:solidFill>
              <a:schemeClr val="accent1"/>
            </a:solidFill>
            <a:prstDash val="solid"/>
            <a:miter lim="800000"/>
            <a:headEnd type="none" w="sm" len="sm"/>
            <a:tailEnd type="none" w="sm" len="sm"/>
          </a:ln>
        </p:spPr>
      </p:cxnSp>
      <p:sp>
        <p:nvSpPr>
          <p:cNvPr id="155" name="Google Shape;155;p4"/>
          <p:cNvSpPr/>
          <p:nvPr/>
        </p:nvSpPr>
        <p:spPr>
          <a:xfrm rot="8977541">
            <a:off x="3299375" y="2032310"/>
            <a:ext cx="225469" cy="139105"/>
          </a:xfrm>
          <a:prstGeom prst="rightArrow">
            <a:avLst>
              <a:gd name="adj1" fmla="val 50000"/>
              <a:gd name="adj2" fmla="val 50000"/>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Recommendations </a:t>
            </a:r>
            <a:r>
              <a:rPr lang="en-US" sz="2200"/>
              <a:t>(1)</a:t>
            </a:r>
            <a:endParaRPr/>
          </a:p>
        </p:txBody>
      </p:sp>
      <p:sp>
        <p:nvSpPr>
          <p:cNvPr id="161" name="Google Shape;161;p5"/>
          <p:cNvSpPr txBox="1">
            <a:spLocks noGrp="1"/>
          </p:cNvSpPr>
          <p:nvPr>
            <p:ph type="body" idx="1"/>
          </p:nvPr>
        </p:nvSpPr>
        <p:spPr>
          <a:xfrm>
            <a:off x="719958" y="1501808"/>
            <a:ext cx="11049876" cy="408603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accent1"/>
              </a:buClr>
              <a:buSzPts val="1800"/>
              <a:buChar char="•"/>
            </a:pPr>
            <a:r>
              <a:rPr lang="en-US" sz="1800"/>
              <a:t>SARS-CoV-2 Antigen RDTs must meet the minimum performance requirements</a:t>
            </a:r>
            <a:r>
              <a:rPr lang="en-US" sz="1800" baseline="30000"/>
              <a:t>1</a:t>
            </a:r>
            <a:r>
              <a:rPr lang="en-US" sz="1800"/>
              <a:t> of ≥80% sensitivity</a:t>
            </a:r>
            <a:r>
              <a:rPr lang="en-US" sz="1800" baseline="30000"/>
              <a:t>2</a:t>
            </a:r>
            <a:r>
              <a:rPr lang="en-US" sz="1800"/>
              <a:t> and ≥97% specificity</a:t>
            </a:r>
            <a:r>
              <a:rPr lang="en-US" sz="1800" baseline="30000"/>
              <a:t>3</a:t>
            </a:r>
            <a:r>
              <a:rPr lang="en-US" sz="1800"/>
              <a:t> compared to an approved NAAT (nucleic acid amplification test) molecular test.</a:t>
            </a:r>
            <a:endParaRPr/>
          </a:p>
          <a:p>
            <a:pPr marL="228600" lvl="0" indent="-228600" algn="l" rtl="0">
              <a:lnSpc>
                <a:spcPct val="100000"/>
              </a:lnSpc>
              <a:spcBef>
                <a:spcPts val="1000"/>
              </a:spcBef>
              <a:spcAft>
                <a:spcPts val="0"/>
              </a:spcAft>
              <a:buClr>
                <a:schemeClr val="accent1"/>
              </a:buClr>
              <a:buSzPts val="1800"/>
              <a:buChar char="•"/>
            </a:pPr>
            <a:r>
              <a:rPr lang="en-US" sz="1800"/>
              <a:t>As SARS-CoV-2 Antigen RDTs are easy to perform and give a rapid result, they can help expand testing and decrease delays in diagnosis by shifting testing from the reference laboratory to the clinical facility. </a:t>
            </a:r>
            <a:endParaRPr sz="1800"/>
          </a:p>
          <a:p>
            <a:pPr marL="228600" lvl="0" indent="-101600" algn="l" rtl="0">
              <a:lnSpc>
                <a:spcPct val="100000"/>
              </a:lnSpc>
              <a:spcBef>
                <a:spcPts val="1000"/>
              </a:spcBef>
              <a:spcAft>
                <a:spcPts val="0"/>
              </a:spcAft>
              <a:buClr>
                <a:schemeClr val="accent1"/>
              </a:buClr>
              <a:buSzPts val="2000"/>
              <a:buNone/>
            </a:pPr>
            <a:endParaRP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a:t>
            </a:fld>
            <a:endParaRPr sz="1000"/>
          </a:p>
        </p:txBody>
      </p:sp>
      <p:sp>
        <p:nvSpPr>
          <p:cNvPr id="163" name="Google Shape;163;p5"/>
          <p:cNvSpPr txBox="1"/>
          <p:nvPr/>
        </p:nvSpPr>
        <p:spPr>
          <a:xfrm>
            <a:off x="838200" y="5811188"/>
            <a:ext cx="10003171"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chemeClr val="dk1"/>
                </a:solidFill>
                <a:latin typeface="Arial"/>
                <a:ea typeface="Arial"/>
                <a:cs typeface="Arial"/>
                <a:sym typeface="Arial"/>
              </a:rPr>
              <a:t>1</a:t>
            </a:r>
            <a:r>
              <a:rPr lang="en-US" sz="900">
                <a:solidFill>
                  <a:schemeClr val="dk1"/>
                </a:solidFill>
                <a:latin typeface="Arial"/>
                <a:ea typeface="Arial"/>
                <a:cs typeface="Arial"/>
                <a:sym typeface="Arial"/>
              </a:rPr>
              <a:t> Antigen-detection in the diagnosis of SARS-CoV-2 infection using rapid immunoassays. Interim guidance – 11 September 2020. Geneva: World Health Organization; 2020.</a:t>
            </a:r>
            <a:endParaRPr/>
          </a:p>
          <a:p>
            <a:pPr marL="0" marR="0" lvl="0" indent="0" algn="l" rtl="0">
              <a:spcBef>
                <a:spcPts val="0"/>
              </a:spcBef>
              <a:spcAft>
                <a:spcPts val="0"/>
              </a:spcAft>
              <a:buNone/>
            </a:pPr>
            <a:r>
              <a:rPr lang="en-US" sz="900" baseline="30000">
                <a:solidFill>
                  <a:schemeClr val="dk1"/>
                </a:solidFill>
                <a:latin typeface="Arial"/>
                <a:ea typeface="Arial"/>
                <a:cs typeface="Arial"/>
                <a:sym typeface="Arial"/>
              </a:rPr>
              <a:t>2</a:t>
            </a:r>
            <a:r>
              <a:rPr lang="en-US" sz="900">
                <a:solidFill>
                  <a:schemeClr val="dk1"/>
                </a:solidFill>
                <a:latin typeface="Arial"/>
                <a:ea typeface="Arial"/>
                <a:cs typeface="Arial"/>
                <a:sym typeface="Arial"/>
              </a:rPr>
              <a:t> Sensitivity refers to the percentage of SARS-CoV-2 infected patients who are correctly identified as having SARS-CoV-2 infection.</a:t>
            </a:r>
            <a:endParaRPr/>
          </a:p>
          <a:p>
            <a:pPr marL="0" marR="0" lvl="0" indent="0" algn="l" rtl="0">
              <a:spcBef>
                <a:spcPts val="0"/>
              </a:spcBef>
              <a:spcAft>
                <a:spcPts val="0"/>
              </a:spcAft>
              <a:buNone/>
            </a:pPr>
            <a:r>
              <a:rPr lang="en-US" sz="900" baseline="30000">
                <a:solidFill>
                  <a:schemeClr val="dk1"/>
                </a:solidFill>
                <a:latin typeface="Arial"/>
                <a:ea typeface="Arial"/>
                <a:cs typeface="Arial"/>
                <a:sym typeface="Arial"/>
              </a:rPr>
              <a:t>3</a:t>
            </a:r>
            <a:r>
              <a:rPr lang="en-US" sz="900">
                <a:solidFill>
                  <a:schemeClr val="dk1"/>
                </a:solidFill>
                <a:latin typeface="Arial"/>
                <a:ea typeface="Arial"/>
                <a:cs typeface="Arial"/>
                <a:sym typeface="Arial"/>
              </a:rPr>
              <a:t> Specificity refers to the percentage of non-infected people who are correctly identified as not having SARS-CoV-2 infection</a:t>
            </a:r>
            <a:endParaRPr/>
          </a:p>
        </p:txBody>
      </p:sp>
      <p:sp>
        <p:nvSpPr>
          <p:cNvPr id="164" name="Google Shape;164;p5"/>
          <p:cNvSpPr txBox="1"/>
          <p:nvPr/>
        </p:nvSpPr>
        <p:spPr>
          <a:xfrm>
            <a:off x="761998" y="3120057"/>
            <a:ext cx="5322000" cy="9234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9AC9"/>
              </a:buClr>
              <a:buSzPts val="1800"/>
              <a:buFont typeface="Arial"/>
              <a:buChar char="•"/>
            </a:pPr>
            <a:r>
              <a:rPr lang="en-US" sz="1800">
                <a:solidFill>
                  <a:schemeClr val="dk1"/>
                </a:solidFill>
                <a:latin typeface="Arial"/>
                <a:ea typeface="Arial"/>
                <a:cs typeface="Arial"/>
                <a:sym typeface="Arial"/>
              </a:rPr>
              <a:t>The trade-off for simplicity is a decrease in sensitivity compared to NAAT molecular tests.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5" name="Google Shape;165;p5"/>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v2.0 | SARS-CoV-2 testing strategies</a:t>
            </a:r>
            <a:endParaRPr lang="en-GB" dirty="0"/>
          </a:p>
        </p:txBody>
      </p:sp>
      <p:grpSp>
        <p:nvGrpSpPr>
          <p:cNvPr id="166" name="Google Shape;166;p5"/>
          <p:cNvGrpSpPr/>
          <p:nvPr/>
        </p:nvGrpSpPr>
        <p:grpSpPr>
          <a:xfrm>
            <a:off x="2780190" y="3861169"/>
            <a:ext cx="3904389" cy="1421832"/>
            <a:chOff x="2780190" y="4034220"/>
            <a:chExt cx="4784835" cy="1421832"/>
          </a:xfrm>
        </p:grpSpPr>
        <p:sp>
          <p:nvSpPr>
            <p:cNvPr id="167" name="Google Shape;167;p5"/>
            <p:cNvSpPr/>
            <p:nvPr/>
          </p:nvSpPr>
          <p:spPr>
            <a:xfrm rot="5400000">
              <a:off x="4717145" y="2097265"/>
              <a:ext cx="910925" cy="4784835"/>
            </a:xfrm>
            <a:prstGeom prst="bentUpArrow">
              <a:avLst>
                <a:gd name="adj1" fmla="val 43461"/>
                <a:gd name="adj2" fmla="val 42176"/>
                <a:gd name="adj3" fmla="val 39616"/>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5"/>
            <p:cNvSpPr txBox="1"/>
            <p:nvPr/>
          </p:nvSpPr>
          <p:spPr>
            <a:xfrm>
              <a:off x="3487804" y="4855888"/>
              <a:ext cx="2608195"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rgbClr val="009AC9"/>
                  </a:solidFill>
                  <a:latin typeface="Arial"/>
                  <a:ea typeface="Arial"/>
                  <a:cs typeface="Arial"/>
                  <a:sym typeface="Arial"/>
                </a:rPr>
                <a:t>These cases could be missed if only</a:t>
              </a:r>
              <a:r>
                <a:rPr lang="en-US" sz="1100" b="1">
                  <a:solidFill>
                    <a:srgbClr val="FF0000"/>
                  </a:solidFill>
                  <a:latin typeface="Arial"/>
                  <a:ea typeface="Arial"/>
                  <a:cs typeface="Arial"/>
                  <a:sym typeface="Arial"/>
                </a:rPr>
                <a:t> </a:t>
              </a:r>
              <a:r>
                <a:rPr lang="en-US" sz="1100" b="1">
                  <a:solidFill>
                    <a:srgbClr val="009AC9"/>
                  </a:solidFill>
                  <a:latin typeface="Arial"/>
                  <a:ea typeface="Arial"/>
                  <a:cs typeface="Arial"/>
                  <a:sym typeface="Arial"/>
                </a:rPr>
                <a:t>a SARS-CoV-2 Antigen RDT is performed.   </a:t>
              </a:r>
              <a:endParaRPr/>
            </a:p>
          </p:txBody>
        </p:sp>
      </p:grpSp>
      <p:pic>
        <p:nvPicPr>
          <p:cNvPr id="169" name="Google Shape;169;p5"/>
          <p:cNvPicPr preferRelativeResize="0"/>
          <p:nvPr/>
        </p:nvPicPr>
        <p:blipFill rotWithShape="1">
          <a:blip r:embed="rId4">
            <a:alphaModFix/>
          </a:blip>
          <a:srcRect/>
          <a:stretch/>
        </p:blipFill>
        <p:spPr>
          <a:xfrm>
            <a:off x="6393680" y="3187739"/>
            <a:ext cx="5678759" cy="2393789"/>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Recommendations </a:t>
            </a:r>
            <a:r>
              <a:rPr lang="en-US" sz="2200"/>
              <a:t>(2)</a:t>
            </a:r>
            <a:endParaRPr/>
          </a:p>
        </p:txBody>
      </p:sp>
      <p:sp>
        <p:nvSpPr>
          <p:cNvPr id="175" name="Google Shape;175;p6"/>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accent1"/>
              </a:buClr>
              <a:buSzPts val="2000"/>
              <a:buChar char="•"/>
            </a:pPr>
            <a:r>
              <a:rPr lang="en-US"/>
              <a:t>SARS-CoV-2 Antigen RDT testing can be considered if there is widespread community transmission of COVID-19, the health system is over-burdened, and it is not possible to test all suspected cases by molecular testing methods.</a:t>
            </a:r>
            <a:r>
              <a:rPr lang="en-US" baseline="30000"/>
              <a:t>1</a:t>
            </a:r>
            <a:endParaRPr/>
          </a:p>
          <a:p>
            <a:pPr marL="228600" lvl="0" indent="-228600" algn="l" rtl="0">
              <a:lnSpc>
                <a:spcPct val="100000"/>
              </a:lnSpc>
              <a:spcBef>
                <a:spcPts val="1000"/>
              </a:spcBef>
              <a:spcAft>
                <a:spcPts val="0"/>
              </a:spcAft>
              <a:buClr>
                <a:schemeClr val="accent1"/>
              </a:buClr>
              <a:buSzPts val="2000"/>
              <a:buChar char="•"/>
            </a:pPr>
            <a:r>
              <a:rPr lang="en-US"/>
              <a:t>SARS-CoV-2 Antigen RDT testing should be conducted by trained operators in strict accordance with the manufacturer’s instructions early in the disease (typically 1−3 days prior to the onset of symptoms and during the first 5−7 days after the onset of symptoms) when viral loads are highest.</a:t>
            </a:r>
            <a:r>
              <a:rPr lang="en-US" baseline="30000"/>
              <a:t>1, 2</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76" name="Google Shape;176;p6"/>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sz="1000"/>
          </a:p>
        </p:txBody>
      </p:sp>
      <p:sp>
        <p:nvSpPr>
          <p:cNvPr id="177" name="Google Shape;177;p6"/>
          <p:cNvSpPr txBox="1"/>
          <p:nvPr/>
        </p:nvSpPr>
        <p:spPr>
          <a:xfrm>
            <a:off x="838200" y="5947910"/>
            <a:ext cx="100031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chemeClr val="dk1"/>
                </a:solidFill>
                <a:latin typeface="Arial"/>
                <a:ea typeface="Arial"/>
                <a:cs typeface="Arial"/>
                <a:sym typeface="Arial"/>
              </a:rPr>
              <a:t>1</a:t>
            </a:r>
            <a:r>
              <a:rPr lang="en-US" sz="900">
                <a:solidFill>
                  <a:schemeClr val="dk1"/>
                </a:solidFill>
                <a:latin typeface="Arial"/>
                <a:ea typeface="Arial"/>
                <a:cs typeface="Arial"/>
                <a:sym typeface="Arial"/>
              </a:rPr>
              <a:t> Antigen-detection in the diagnosis of SARS-CoV-2 infection using rapid immunoassays. Interim guidance – 11 September 2020. Geneva: World Health Organization; 2020</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900" baseline="30000">
                <a:solidFill>
                  <a:schemeClr val="dk1"/>
                </a:solidFill>
                <a:latin typeface="Arial"/>
                <a:ea typeface="Arial"/>
                <a:cs typeface="Arial"/>
                <a:sym typeface="Arial"/>
              </a:rPr>
              <a:t>2 </a:t>
            </a:r>
            <a:r>
              <a:rPr lang="en-US" sz="900">
                <a:solidFill>
                  <a:schemeClr val="dk1"/>
                </a:solidFill>
                <a:latin typeface="Arial"/>
                <a:ea typeface="Arial"/>
                <a:cs typeface="Arial"/>
                <a:sym typeface="Arial"/>
              </a:rPr>
              <a:t>SARS-CoV-2 antigen-detecting rapid diagnostic tests: An Implementation Guide- 21 December 2020. Geneva: World Health Organization; 2020</a:t>
            </a:r>
            <a:endParaRPr sz="900">
              <a:solidFill>
                <a:schemeClr val="dk1"/>
              </a:solidFill>
              <a:latin typeface="Arial"/>
              <a:ea typeface="Arial"/>
              <a:cs typeface="Arial"/>
              <a:sym typeface="Arial"/>
            </a:endParaRPr>
          </a:p>
        </p:txBody>
      </p:sp>
      <p:sp>
        <p:nvSpPr>
          <p:cNvPr id="178" name="Google Shape;178;p6"/>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v2.0 | SARS-CoV-2 testing strategies</a:t>
            </a:r>
            <a:endParaRPr lang="en-GB"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Recommendations </a:t>
            </a:r>
            <a:r>
              <a:rPr lang="en-US" sz="2200"/>
              <a:t>(3)</a:t>
            </a:r>
            <a:endParaRPr/>
          </a:p>
        </p:txBody>
      </p:sp>
      <p:sp>
        <p:nvSpPr>
          <p:cNvPr id="184" name="Google Shape;184;p7"/>
          <p:cNvSpPr txBox="1">
            <a:spLocks noGrp="1"/>
          </p:cNvSpPr>
          <p:nvPr>
            <p:ph type="body" idx="1"/>
          </p:nvPr>
        </p:nvSpPr>
        <p:spPr>
          <a:xfrm>
            <a:off x="838200" y="1736203"/>
            <a:ext cx="7252683" cy="44407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a:t>For initial introduction of SARS-CoV-2 Antigen RDTs into clinical use, consider selecting some settings where molecular confirmatory testing is available in order to:</a:t>
            </a:r>
            <a:r>
              <a:rPr lang="en-US" baseline="30000"/>
              <a:t>1</a:t>
            </a:r>
            <a:endParaRPr baseline="30000"/>
          </a:p>
          <a:p>
            <a:pPr marL="457200" lvl="0" indent="-457200" algn="l" rtl="0">
              <a:lnSpc>
                <a:spcPct val="100000"/>
              </a:lnSpc>
              <a:spcBef>
                <a:spcPts val="1000"/>
              </a:spcBef>
              <a:spcAft>
                <a:spcPts val="0"/>
              </a:spcAft>
              <a:buSzPts val="2000"/>
              <a:buFont typeface="Arial"/>
              <a:buAutoNum type="arabicPeriod"/>
            </a:pPr>
            <a:r>
              <a:rPr lang="en-US">
                <a:solidFill>
                  <a:srgbClr val="212121"/>
                </a:solidFill>
              </a:rPr>
              <a:t>G</a:t>
            </a:r>
            <a:r>
              <a:rPr lang="en-US"/>
              <a:t>ive staff confidence in the SARS-CoV-2 Antigen RDTs</a:t>
            </a:r>
            <a:endParaRPr/>
          </a:p>
          <a:p>
            <a:pPr marL="457200" lvl="0" indent="-457200" algn="l" rtl="0">
              <a:lnSpc>
                <a:spcPct val="100000"/>
              </a:lnSpc>
              <a:spcBef>
                <a:spcPts val="1000"/>
              </a:spcBef>
              <a:spcAft>
                <a:spcPts val="0"/>
              </a:spcAft>
              <a:buSzPts val="2000"/>
              <a:buFont typeface="Arial"/>
              <a:buAutoNum type="arabicPeriod"/>
            </a:pPr>
            <a:r>
              <a:rPr lang="en-US">
                <a:solidFill>
                  <a:srgbClr val="212121"/>
                </a:solidFill>
              </a:rPr>
              <a:t>C</a:t>
            </a:r>
            <a:r>
              <a:rPr lang="en-US"/>
              <a:t>onfirm performance of the SARS-CoV-2 Antigen RDTs</a:t>
            </a:r>
            <a:endParaRPr/>
          </a:p>
          <a:p>
            <a:pPr marL="457200" lvl="0" indent="-457200" algn="l" rtl="0">
              <a:lnSpc>
                <a:spcPct val="100000"/>
              </a:lnSpc>
              <a:spcBef>
                <a:spcPts val="1000"/>
              </a:spcBef>
              <a:spcAft>
                <a:spcPts val="0"/>
              </a:spcAft>
              <a:buSzPts val="2000"/>
              <a:buFont typeface="Arial"/>
              <a:buAutoNum type="arabicPeriod"/>
            </a:pPr>
            <a:r>
              <a:rPr lang="en-US">
                <a:solidFill>
                  <a:srgbClr val="212121"/>
                </a:solidFill>
              </a:rPr>
              <a:t>T</a:t>
            </a:r>
            <a:r>
              <a:rPr lang="en-US"/>
              <a:t>roubleshoot any implementation issues</a:t>
            </a:r>
            <a:endParaRPr/>
          </a:p>
          <a:p>
            <a:pPr marL="228600" lvl="0" indent="-101600" algn="l" rtl="0">
              <a:lnSpc>
                <a:spcPct val="100000"/>
              </a:lnSpc>
              <a:spcBef>
                <a:spcPts val="1000"/>
              </a:spcBef>
              <a:spcAft>
                <a:spcPts val="0"/>
              </a:spcAft>
              <a:buClr>
                <a:schemeClr val="accent1"/>
              </a:buClr>
              <a:buSzPts val="2000"/>
              <a:buNone/>
            </a:pPr>
            <a:endParaRPr/>
          </a:p>
          <a:p>
            <a:pPr marL="0" lvl="0" indent="0" algn="l" rtl="0">
              <a:lnSpc>
                <a:spcPct val="100000"/>
              </a:lnSpc>
              <a:spcBef>
                <a:spcPts val="1000"/>
              </a:spcBef>
              <a:spcAft>
                <a:spcPts val="0"/>
              </a:spcAft>
              <a:buSzPts val="2000"/>
              <a:buNone/>
            </a:pPr>
            <a:endParaRPr/>
          </a:p>
        </p:txBody>
      </p:sp>
      <p:sp>
        <p:nvSpPr>
          <p:cNvPr id="185" name="Google Shape;185;p7"/>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a:t>
            </a:fld>
            <a:endParaRPr sz="1000"/>
          </a:p>
        </p:txBody>
      </p:sp>
      <p:sp>
        <p:nvSpPr>
          <p:cNvPr id="186" name="Google Shape;186;p7"/>
          <p:cNvSpPr txBox="1"/>
          <p:nvPr/>
        </p:nvSpPr>
        <p:spPr>
          <a:xfrm>
            <a:off x="838200" y="6013600"/>
            <a:ext cx="1000317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chemeClr val="dk1"/>
                </a:solidFill>
                <a:latin typeface="Arial"/>
                <a:ea typeface="Arial"/>
                <a:cs typeface="Arial"/>
                <a:sym typeface="Arial"/>
              </a:rPr>
              <a:t>1</a:t>
            </a:r>
            <a:r>
              <a:rPr lang="en-US" sz="900">
                <a:solidFill>
                  <a:schemeClr val="dk1"/>
                </a:solidFill>
                <a:latin typeface="Arial"/>
                <a:ea typeface="Arial"/>
                <a:cs typeface="Arial"/>
                <a:sym typeface="Arial"/>
              </a:rPr>
              <a:t> Antigen-detection in the diagnosis of SARS-CoV-2 infection using rapid immunoassays. Interim guidance – 11 September 2020. Geneva: World Health Organization; 2020.</a:t>
            </a:r>
            <a:endParaRPr/>
          </a:p>
        </p:txBody>
      </p:sp>
      <p:sp>
        <p:nvSpPr>
          <p:cNvPr id="187" name="Google Shape;187;p7"/>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v2.0 | SARS-CoV-2 testing strategies</a:t>
            </a:r>
            <a:endParaRPr lang="en-GB" dirty="0"/>
          </a:p>
        </p:txBody>
      </p:sp>
      <p:pic>
        <p:nvPicPr>
          <p:cNvPr id="188" name="Google Shape;188;p7" descr="Shape&#10;&#10;Description automatically generated"/>
          <p:cNvPicPr preferRelativeResize="0"/>
          <p:nvPr/>
        </p:nvPicPr>
        <p:blipFill rotWithShape="1">
          <a:blip r:embed="rId4">
            <a:alphaModFix/>
          </a:blip>
          <a:srcRect/>
          <a:stretch/>
        </p:blipFill>
        <p:spPr>
          <a:xfrm>
            <a:off x="8027525" y="1090904"/>
            <a:ext cx="3809998" cy="3809998"/>
          </a:xfrm>
          <a:prstGeom prst="rect">
            <a:avLst/>
          </a:prstGeom>
          <a:noFill/>
          <a:ln>
            <a:noFill/>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When to use SARS-CoV-2 Antigen RDTs</a:t>
            </a:r>
            <a:r>
              <a:rPr lang="en-US" baseline="30000"/>
              <a:t>1</a:t>
            </a:r>
            <a:endParaRPr/>
          </a:p>
        </p:txBody>
      </p:sp>
      <p:sp>
        <p:nvSpPr>
          <p:cNvPr id="194" name="Google Shape;194;p8"/>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2000"/>
              <a:buFont typeface="Arial"/>
              <a:buAutoNum type="arabicPeriod"/>
            </a:pPr>
            <a:r>
              <a:rPr lang="en-US"/>
              <a:t>To respond to suspected outbreaks in institutions or semi-closed communities where NAAT molecular testing is not available </a:t>
            </a:r>
            <a:endParaRPr/>
          </a:p>
          <a:p>
            <a:pPr marL="457200" lvl="0" indent="-457200" algn="l" rtl="0">
              <a:lnSpc>
                <a:spcPct val="100000"/>
              </a:lnSpc>
              <a:spcBef>
                <a:spcPts val="1000"/>
              </a:spcBef>
              <a:spcAft>
                <a:spcPts val="0"/>
              </a:spcAft>
              <a:buSzPts val="2000"/>
              <a:buFont typeface="Arial"/>
              <a:buAutoNum type="arabicPeriod"/>
            </a:pPr>
            <a:r>
              <a:rPr lang="en-US"/>
              <a:t>To support outbreak investigations (e.g., schools, long-term care or nursing care homes, workplaces, etc.)</a:t>
            </a:r>
            <a:endParaRPr/>
          </a:p>
          <a:p>
            <a:pPr marL="457200" lvl="0" indent="-457200" algn="l" rtl="0">
              <a:lnSpc>
                <a:spcPct val="100000"/>
              </a:lnSpc>
              <a:spcBef>
                <a:spcPts val="1000"/>
              </a:spcBef>
              <a:spcAft>
                <a:spcPts val="0"/>
              </a:spcAft>
              <a:buSzPts val="2000"/>
              <a:buFont typeface="Arial"/>
              <a:buAutoNum type="arabicPeriod"/>
            </a:pPr>
            <a:r>
              <a:rPr lang="en-US"/>
              <a:t>To monitor trends in COVID-19 rates in communities and among essential workers and health workers </a:t>
            </a:r>
            <a:endParaRPr/>
          </a:p>
          <a:p>
            <a:pPr marL="457200" lvl="0" indent="-457200" algn="l" rtl="0">
              <a:lnSpc>
                <a:spcPct val="100000"/>
              </a:lnSpc>
              <a:spcBef>
                <a:spcPts val="1000"/>
              </a:spcBef>
              <a:spcAft>
                <a:spcPts val="0"/>
              </a:spcAft>
              <a:buSzPts val="2000"/>
              <a:buFont typeface="Arial"/>
              <a:buAutoNum type="arabicPeriod"/>
            </a:pPr>
            <a:r>
              <a:rPr lang="en-US"/>
              <a:t>To detect positive cases in health facilities and in communities with widespread transmission</a:t>
            </a:r>
            <a:endParaRPr/>
          </a:p>
          <a:p>
            <a:pPr marL="457200" lvl="0" indent="-457200" algn="l" rtl="0">
              <a:lnSpc>
                <a:spcPct val="100000"/>
              </a:lnSpc>
              <a:spcBef>
                <a:spcPts val="1000"/>
              </a:spcBef>
              <a:spcAft>
                <a:spcPts val="0"/>
              </a:spcAft>
              <a:buSzPts val="2000"/>
              <a:buFont typeface="Arial"/>
              <a:buAutoNum type="arabicPeriod"/>
            </a:pPr>
            <a:r>
              <a:rPr lang="en-US"/>
              <a:t>To test asymptomatic contacts of cases, even if SARS-CoV-2 Antigen RDTs are not specifically authorized for this use because the viral loads are expected to be comparable in people who have not yet developed symptoms.</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95" name="Google Shape;195;p8"/>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a:t>
            </a:fld>
            <a:endParaRPr sz="1000"/>
          </a:p>
        </p:txBody>
      </p:sp>
      <p:sp>
        <p:nvSpPr>
          <p:cNvPr id="196" name="Google Shape;196;p8"/>
          <p:cNvSpPr txBox="1"/>
          <p:nvPr/>
        </p:nvSpPr>
        <p:spPr>
          <a:xfrm>
            <a:off x="838200" y="6013600"/>
            <a:ext cx="1000317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aseline="30000">
                <a:solidFill>
                  <a:schemeClr val="dk1"/>
                </a:solidFill>
                <a:latin typeface="Arial"/>
                <a:ea typeface="Arial"/>
                <a:cs typeface="Arial"/>
                <a:sym typeface="Arial"/>
              </a:rPr>
              <a:t>1</a:t>
            </a:r>
            <a:r>
              <a:rPr lang="en-US" sz="900">
                <a:solidFill>
                  <a:schemeClr val="dk1"/>
                </a:solidFill>
                <a:latin typeface="Arial"/>
                <a:ea typeface="Arial"/>
                <a:cs typeface="Arial"/>
                <a:sym typeface="Arial"/>
              </a:rPr>
              <a:t> Antigen-detection in the diagnosis of SARS-CoV-2 infection using rapid immunoassays. Interim guidance – 11 September 2020. Geneva: World Health Organization; 2020.</a:t>
            </a:r>
            <a:endParaRPr/>
          </a:p>
        </p:txBody>
      </p:sp>
      <p:sp>
        <p:nvSpPr>
          <p:cNvPr id="197" name="Google Shape;197;p8"/>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v2.0 | SARS-CoV-2 testing strategies</a:t>
            </a:r>
            <a:endParaRPr lang="en-GB"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1549</Words>
  <Application>Microsoft Office PowerPoint</Application>
  <PresentationFormat>Widescreen</PresentationFormat>
  <Paragraphs>126</Paragraphs>
  <Slides>15</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03</vt:lpstr>
      <vt:lpstr>Disclaimer</vt:lpstr>
      <vt:lpstr>Learning objectives</vt:lpstr>
      <vt:lpstr>Global guidance</vt:lpstr>
      <vt:lpstr>Who can be detected by SARS-CoV-2 Antigen RDTs? </vt:lpstr>
      <vt:lpstr>Recommendations (1)</vt:lpstr>
      <vt:lpstr>Recommendations (2)</vt:lpstr>
      <vt:lpstr>Recommendations (3)</vt:lpstr>
      <vt:lpstr>When to use SARS-CoV-2 Antigen RDTs1</vt:lpstr>
      <vt:lpstr>Repeat and confirmatory testing1</vt:lpstr>
      <vt:lpstr>When NOT to use SARS-CoV-2 Antigen RDTs1,2 </vt:lpstr>
      <vt:lpstr>When NOT to use SARS-CoV-2 Antigen RDTs1,2 </vt:lpstr>
      <vt:lpstr>Country algorithm</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dc:title>
  <dc:creator>JOHN ROSS PAPA</dc:creator>
  <cp:lastModifiedBy>BARNADAS, Céline</cp:lastModifiedBy>
  <cp:revision>1</cp:revision>
  <dcterms:created xsi:type="dcterms:W3CDTF">2020-10-08T10:02:18Z</dcterms:created>
  <dcterms:modified xsi:type="dcterms:W3CDTF">2021-06-07T10:15:16Z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0x01010032EB33F0B292F044865AC5360FB5C193</vt:lpwstr>
  </property>
  <property fmtid="{D5CDD505-2E9C-101B-9397-08002B2CF9AE}" pid="3" name="ArticulateGUID">
    <vt:lpwstr>DE4A125E-6A51-4914-9CAB-2C3A6913DC93</vt:lpwstr>
  </property>
  <property fmtid="{D5CDD505-2E9C-101B-9397-08002B2CF9AE}" pid="4" name="ArticulatePath">
    <vt:lpwstr>https://worldhealthorg-my.sharepoint.com/personal/traorez_who_int/Documents/Track changes_EN/3_SARS-CoV-2 RDT OpenWHO_03_Strategies_v1.0</vt:lpwstr>
  </property>
</Properties>
</file>