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14"/>
  </p:notesMasterIdLst>
  <p:sldIdLst>
    <p:sldId id="256" r:id="rId3"/>
    <p:sldId id="297" r:id="rId4"/>
    <p:sldId id="257" r:id="rId5"/>
    <p:sldId id="258" r:id="rId6"/>
    <p:sldId id="259" r:id="rId7"/>
    <p:sldId id="260" r:id="rId8"/>
    <p:sldId id="261" r:id="rId9"/>
    <p:sldId id="262" r:id="rId10"/>
    <p:sldId id="263" r:id="rId11"/>
    <p:sldId id="264" r:id="rId12"/>
    <p:sldId id="294" r:id="rId13"/>
  </p:sldIdLst>
  <p:sldSz cx="12192000" cy="6858000"/>
  <p:notesSz cx="6858000" cy="9144000"/>
  <p:custDataLst>
    <p:tags r:id="rId1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kkAyTohBTiuNC6FSLao/YKNzU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9C751-C47A-4928-9EB1-2E5E5E5128E7}" v="1" dt="2021-06-07T10:15:27.938"/>
  </p1510:revLst>
</p1510:revInfo>
</file>

<file path=ppt/tableStyles.xml><?xml version="1.0" encoding="utf-8"?>
<a:tblStyleLst xmlns:a="http://schemas.openxmlformats.org/drawingml/2006/main" def="{0AEEB675-113A-4EB3-BBF0-68A6446E11F4}">
  <a:tblStyle styleId="{0AEEB675-113A-4EB3-BBF0-68A6446E11F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3"/>
          </a:solidFill>
        </a:fill>
      </a:tcStyle>
    </a:wholeTbl>
    <a:band1H>
      <a:tcTxStyle/>
      <a:tcStyle>
        <a:tcBdr/>
        <a:fill>
          <a:solidFill>
            <a:srgbClr val="CAD9E7"/>
          </a:solidFill>
        </a:fill>
      </a:tcStyle>
    </a:band1H>
    <a:band2H>
      <a:tcTxStyle/>
      <a:tcStyle>
        <a:tcBdr/>
      </a:tcStyle>
    </a:band2H>
    <a:band1V>
      <a:tcTxStyle/>
      <a:tcStyle>
        <a:tcBdr/>
        <a:fill>
          <a:solidFill>
            <a:srgbClr val="CAD9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709C9D64-7E4A-42EC-9FDC-0794A63B7055}"/>
    <pc:docChg chg="modSld">
      <pc:chgData name="BARNADAS, Céline" userId="35dfe63f-973a-4484-af2b-caa2b0e5656e" providerId="ADAL" clId="{709C9D64-7E4A-42EC-9FDC-0794A63B7055}" dt="2021-06-01T08:57:27.438" v="60" actId="20577"/>
      <pc:docMkLst>
        <pc:docMk/>
      </pc:docMkLst>
      <pc:sldChg chg="addSp modSp">
        <pc:chgData name="BARNADAS, Céline" userId="35dfe63f-973a-4484-af2b-caa2b0e5656e" providerId="ADAL" clId="{709C9D64-7E4A-42EC-9FDC-0794A63B7055}" dt="2021-06-01T08:55:51.496" v="6" actId="6549"/>
        <pc:sldMkLst>
          <pc:docMk/>
          <pc:sldMk cId="0" sldId="261"/>
        </pc:sldMkLst>
        <pc:spChg chg="add mod">
          <ac:chgData name="BARNADAS, Céline" userId="35dfe63f-973a-4484-af2b-caa2b0e5656e" providerId="ADAL" clId="{709C9D64-7E4A-42EC-9FDC-0794A63B7055}" dt="2021-06-01T08:55:14.631" v="1" actId="1076"/>
          <ac:spMkLst>
            <pc:docMk/>
            <pc:sldMk cId="0" sldId="261"/>
            <ac:spMk id="6" creationId="{B243B09B-07C9-400E-BFE0-9C51067CA374}"/>
          </ac:spMkLst>
        </pc:spChg>
        <pc:graphicFrameChg chg="mod modGraphic">
          <ac:chgData name="BARNADAS, Céline" userId="35dfe63f-973a-4484-af2b-caa2b0e5656e" providerId="ADAL" clId="{709C9D64-7E4A-42EC-9FDC-0794A63B7055}" dt="2021-06-01T08:55:51.496" v="6" actId="6549"/>
          <ac:graphicFrameMkLst>
            <pc:docMk/>
            <pc:sldMk cId="0" sldId="261"/>
            <ac:graphicFrameMk id="211" creationId="{00000000-0000-0000-0000-000000000000}"/>
          </ac:graphicFrameMkLst>
        </pc:graphicFrameChg>
      </pc:sldChg>
      <pc:sldChg chg="modSp">
        <pc:chgData name="BARNADAS, Céline" userId="35dfe63f-973a-4484-af2b-caa2b0e5656e" providerId="ADAL" clId="{709C9D64-7E4A-42EC-9FDC-0794A63B7055}" dt="2021-06-01T08:56:24.832" v="9" actId="6549"/>
        <pc:sldMkLst>
          <pc:docMk/>
          <pc:sldMk cId="0" sldId="262"/>
        </pc:sldMkLst>
        <pc:spChg chg="mod">
          <ac:chgData name="BARNADAS, Céline" userId="35dfe63f-973a-4484-af2b-caa2b0e5656e" providerId="ADAL" clId="{709C9D64-7E4A-42EC-9FDC-0794A63B7055}" dt="2021-06-01T08:56:24.832" v="9" actId="6549"/>
          <ac:spMkLst>
            <pc:docMk/>
            <pc:sldMk cId="0" sldId="262"/>
            <ac:spMk id="224" creationId="{00000000-0000-0000-0000-000000000000}"/>
          </ac:spMkLst>
        </pc:spChg>
      </pc:sldChg>
      <pc:sldChg chg="modSp">
        <pc:chgData name="BARNADAS, Céline" userId="35dfe63f-973a-4484-af2b-caa2b0e5656e" providerId="ADAL" clId="{709C9D64-7E4A-42EC-9FDC-0794A63B7055}" dt="2021-06-01T08:57:27.438" v="60" actId="20577"/>
        <pc:sldMkLst>
          <pc:docMk/>
          <pc:sldMk cId="0" sldId="263"/>
        </pc:sldMkLst>
        <pc:graphicFrameChg chg="modGraphic">
          <ac:chgData name="BARNADAS, Céline" userId="35dfe63f-973a-4484-af2b-caa2b0e5656e" providerId="ADAL" clId="{709C9D64-7E4A-42EC-9FDC-0794A63B7055}" dt="2021-06-01T08:57:27.438" v="60" actId="20577"/>
          <ac:graphicFrameMkLst>
            <pc:docMk/>
            <pc:sldMk cId="0" sldId="263"/>
            <ac:graphicFrameMk id="238" creationId="{00000000-0000-0000-0000-000000000000}"/>
          </ac:graphicFrameMkLst>
        </pc:graphicFrameChg>
      </pc:sldChg>
    </pc:docChg>
  </pc:docChgLst>
  <pc:docChgLst>
    <pc:chgData name="BARNADAS, Céline" userId="35dfe63f-973a-4484-af2b-caa2b0e5656e" providerId="ADAL" clId="{BCC9C751-C47A-4928-9EB1-2E5E5E5128E7}"/>
    <pc:docChg chg="addSld modSld">
      <pc:chgData name="BARNADAS, Céline" userId="35dfe63f-973a-4484-af2b-caa2b0e5656e" providerId="ADAL" clId="{BCC9C751-C47A-4928-9EB1-2E5E5E5128E7}" dt="2021-06-07T10:15:27.818" v="0"/>
      <pc:docMkLst>
        <pc:docMk/>
      </pc:docMkLst>
      <pc:sldChg chg="add">
        <pc:chgData name="BARNADAS, Céline" userId="35dfe63f-973a-4484-af2b-caa2b0e5656e" providerId="ADAL" clId="{BCC9C751-C47A-4928-9EB1-2E5E5E5128E7}" dt="2021-06-07T10:15:27.818" v="0"/>
        <pc:sldMkLst>
          <pc:docMk/>
          <pc:sldMk cId="1527643058" sldId="294"/>
        </pc:sldMkLst>
      </pc:sldChg>
    </pc:docChg>
  </pc:docChgLst>
  <pc:docChgLst>
    <pc:chgData name="TRAORE, Zoumana" userId="S::traorez@who.int::f906a7cf-0a3d-4765-9453-fbd494f994fd" providerId="AD" clId="Web-{3EF7C29F-C0E2-C000-0AA7-9D665CE1F650}"/>
    <pc:docChg chg="modSld">
      <pc:chgData name="TRAORE, Zoumana" userId="S::traorez@who.int::f906a7cf-0a3d-4765-9453-fbd494f994fd" providerId="AD" clId="Web-{3EF7C29F-C0E2-C000-0AA7-9D665CE1F650}" dt="2021-04-29T11:00:02.959" v="17" actId="20577"/>
      <pc:docMkLst>
        <pc:docMk/>
      </pc:docMkLst>
      <pc:sldChg chg="modSp">
        <pc:chgData name="TRAORE, Zoumana" userId="S::traorez@who.int::f906a7cf-0a3d-4765-9453-fbd494f994fd" providerId="AD" clId="Web-{3EF7C29F-C0E2-C000-0AA7-9D665CE1F650}" dt="2021-04-29T10:58:37.719" v="5" actId="20577"/>
        <pc:sldMkLst>
          <pc:docMk/>
          <pc:sldMk cId="0" sldId="257"/>
        </pc:sldMkLst>
        <pc:spChg chg="mod">
          <ac:chgData name="TRAORE, Zoumana" userId="S::traorez@who.int::f906a7cf-0a3d-4765-9453-fbd494f994fd" providerId="AD" clId="Web-{3EF7C29F-C0E2-C000-0AA7-9D665CE1F650}" dt="2021-04-29T10:58:37.719" v="5" actId="20577"/>
          <ac:spMkLst>
            <pc:docMk/>
            <pc:sldMk cId="0" sldId="257"/>
            <ac:spMk id="176" creationId="{00000000-0000-0000-0000-000000000000}"/>
          </ac:spMkLst>
        </pc:spChg>
      </pc:sldChg>
      <pc:sldChg chg="modSp">
        <pc:chgData name="TRAORE, Zoumana" userId="S::traorez@who.int::f906a7cf-0a3d-4765-9453-fbd494f994fd" providerId="AD" clId="Web-{3EF7C29F-C0E2-C000-0AA7-9D665CE1F650}" dt="2021-04-29T10:58:47.611" v="7" actId="20577"/>
        <pc:sldMkLst>
          <pc:docMk/>
          <pc:sldMk cId="0" sldId="258"/>
        </pc:sldMkLst>
        <pc:spChg chg="mod">
          <ac:chgData name="TRAORE, Zoumana" userId="S::traorez@who.int::f906a7cf-0a3d-4765-9453-fbd494f994fd" providerId="AD" clId="Web-{3EF7C29F-C0E2-C000-0AA7-9D665CE1F650}" dt="2021-04-29T10:58:47.611" v="7" actId="20577"/>
          <ac:spMkLst>
            <pc:docMk/>
            <pc:sldMk cId="0" sldId="258"/>
            <ac:spMk id="185" creationId="{00000000-0000-0000-0000-000000000000}"/>
          </ac:spMkLst>
        </pc:spChg>
      </pc:sldChg>
      <pc:sldChg chg="modSp">
        <pc:chgData name="TRAORE, Zoumana" userId="S::traorez@who.int::f906a7cf-0a3d-4765-9453-fbd494f994fd" providerId="AD" clId="Web-{3EF7C29F-C0E2-C000-0AA7-9D665CE1F650}" dt="2021-04-29T10:58:56.361" v="9" actId="20577"/>
        <pc:sldMkLst>
          <pc:docMk/>
          <pc:sldMk cId="0" sldId="259"/>
        </pc:sldMkLst>
        <pc:spChg chg="mod">
          <ac:chgData name="TRAORE, Zoumana" userId="S::traorez@who.int::f906a7cf-0a3d-4765-9453-fbd494f994fd" providerId="AD" clId="Web-{3EF7C29F-C0E2-C000-0AA7-9D665CE1F650}" dt="2021-04-29T10:58:56.361" v="9" actId="20577"/>
          <ac:spMkLst>
            <pc:docMk/>
            <pc:sldMk cId="0" sldId="259"/>
            <ac:spMk id="193" creationId="{00000000-0000-0000-0000-000000000000}"/>
          </ac:spMkLst>
        </pc:spChg>
      </pc:sldChg>
      <pc:sldChg chg="modSp">
        <pc:chgData name="TRAORE, Zoumana" userId="S::traorez@who.int::f906a7cf-0a3d-4765-9453-fbd494f994fd" providerId="AD" clId="Web-{3EF7C29F-C0E2-C000-0AA7-9D665CE1F650}" dt="2021-04-29T10:59:05.549" v="11" actId="20577"/>
        <pc:sldMkLst>
          <pc:docMk/>
          <pc:sldMk cId="0" sldId="260"/>
        </pc:sldMkLst>
        <pc:spChg chg="mod">
          <ac:chgData name="TRAORE, Zoumana" userId="S::traorez@who.int::f906a7cf-0a3d-4765-9453-fbd494f994fd" providerId="AD" clId="Web-{3EF7C29F-C0E2-C000-0AA7-9D665CE1F650}" dt="2021-04-29T10:59:05.549" v="11" actId="20577"/>
          <ac:spMkLst>
            <pc:docMk/>
            <pc:sldMk cId="0" sldId="260"/>
            <ac:spMk id="204" creationId="{00000000-0000-0000-0000-000000000000}"/>
          </ac:spMkLst>
        </pc:spChg>
      </pc:sldChg>
      <pc:sldChg chg="modSp">
        <pc:chgData name="TRAORE, Zoumana" userId="S::traorez@who.int::f906a7cf-0a3d-4765-9453-fbd494f994fd" providerId="AD" clId="Web-{3EF7C29F-C0E2-C000-0AA7-9D665CE1F650}" dt="2021-04-29T10:59:10.596" v="12" actId="20577"/>
        <pc:sldMkLst>
          <pc:docMk/>
          <pc:sldMk cId="0" sldId="261"/>
        </pc:sldMkLst>
        <pc:spChg chg="mod">
          <ac:chgData name="TRAORE, Zoumana" userId="S::traorez@who.int::f906a7cf-0a3d-4765-9453-fbd494f994fd" providerId="AD" clId="Web-{3EF7C29F-C0E2-C000-0AA7-9D665CE1F650}" dt="2021-04-29T10:59:10.596" v="12" actId="20577"/>
          <ac:spMkLst>
            <pc:docMk/>
            <pc:sldMk cId="0" sldId="261"/>
            <ac:spMk id="212" creationId="{00000000-0000-0000-0000-000000000000}"/>
          </ac:spMkLst>
        </pc:spChg>
      </pc:sldChg>
      <pc:sldChg chg="modSp">
        <pc:chgData name="TRAORE, Zoumana" userId="S::traorez@who.int::f906a7cf-0a3d-4765-9453-fbd494f994fd" providerId="AD" clId="Web-{3EF7C29F-C0E2-C000-0AA7-9D665CE1F650}" dt="2021-04-29T10:59:20.128" v="13" actId="20577"/>
        <pc:sldMkLst>
          <pc:docMk/>
          <pc:sldMk cId="0" sldId="262"/>
        </pc:sldMkLst>
        <pc:spChg chg="mod">
          <ac:chgData name="TRAORE, Zoumana" userId="S::traorez@who.int::f906a7cf-0a3d-4765-9453-fbd494f994fd" providerId="AD" clId="Web-{3EF7C29F-C0E2-C000-0AA7-9D665CE1F650}" dt="2021-04-29T10:59:20.128" v="13" actId="20577"/>
          <ac:spMkLst>
            <pc:docMk/>
            <pc:sldMk cId="0" sldId="262"/>
            <ac:spMk id="219" creationId="{00000000-0000-0000-0000-000000000000}"/>
          </ac:spMkLst>
        </pc:spChg>
      </pc:sldChg>
      <pc:sldChg chg="modSp">
        <pc:chgData name="TRAORE, Zoumana" userId="S::traorez@who.int::f906a7cf-0a3d-4765-9453-fbd494f994fd" providerId="AD" clId="Web-{3EF7C29F-C0E2-C000-0AA7-9D665CE1F650}" dt="2021-04-29T10:59:25.847" v="14" actId="20577"/>
        <pc:sldMkLst>
          <pc:docMk/>
          <pc:sldMk cId="0" sldId="263"/>
        </pc:sldMkLst>
        <pc:spChg chg="mod">
          <ac:chgData name="TRAORE, Zoumana" userId="S::traorez@who.int::f906a7cf-0a3d-4765-9453-fbd494f994fd" providerId="AD" clId="Web-{3EF7C29F-C0E2-C000-0AA7-9D665CE1F650}" dt="2021-04-29T10:59:25.847" v="14" actId="20577"/>
          <ac:spMkLst>
            <pc:docMk/>
            <pc:sldMk cId="0" sldId="263"/>
            <ac:spMk id="236" creationId="{00000000-0000-0000-0000-000000000000}"/>
          </ac:spMkLst>
        </pc:spChg>
      </pc:sldChg>
      <pc:sldChg chg="modSp">
        <pc:chgData name="TRAORE, Zoumana" userId="S::traorez@who.int::f906a7cf-0a3d-4765-9453-fbd494f994fd" providerId="AD" clId="Web-{3EF7C29F-C0E2-C000-0AA7-9D665CE1F650}" dt="2021-04-29T11:00:02.959" v="17" actId="20577"/>
        <pc:sldMkLst>
          <pc:docMk/>
          <pc:sldMk cId="0" sldId="264"/>
        </pc:sldMkLst>
        <pc:spChg chg="mod">
          <ac:chgData name="TRAORE, Zoumana" userId="S::traorez@who.int::f906a7cf-0a3d-4765-9453-fbd494f994fd" providerId="AD" clId="Web-{3EF7C29F-C0E2-C000-0AA7-9D665CE1F650}" dt="2021-04-29T11:00:02.959" v="17" actId="20577"/>
          <ac:spMkLst>
            <pc:docMk/>
            <pc:sldMk cId="0" sldId="264"/>
            <ac:spMk id="249" creationId="{00000000-0000-0000-0000-000000000000}"/>
          </ac:spMkLst>
        </pc:spChg>
      </pc:sldChg>
      <pc:sldChg chg="modSp">
        <pc:chgData name="TRAORE, Zoumana" userId="S::traorez@who.int::f906a7cf-0a3d-4765-9453-fbd494f994fd" providerId="AD" clId="Web-{3EF7C29F-C0E2-C000-0AA7-9D665CE1F650}" dt="2021-04-29T10:58:30.797" v="3" actId="20577"/>
        <pc:sldMkLst>
          <pc:docMk/>
          <pc:sldMk cId="2532093929" sldId="297"/>
        </pc:sldMkLst>
        <pc:spChg chg="mod">
          <ac:chgData name="TRAORE, Zoumana" userId="S::traorez@who.int::f906a7cf-0a3d-4765-9453-fbd494f994fd" providerId="AD" clId="Web-{3EF7C29F-C0E2-C000-0AA7-9D665CE1F650}" dt="2021-04-29T10:58:30.797" v="3" actId="20577"/>
          <ac:spMkLst>
            <pc:docMk/>
            <pc:sldMk cId="2532093929" sldId="297"/>
            <ac:spMk id="4" creationId="{00000000-0000-0000-0000-000000000000}"/>
          </ac:spMkLst>
        </pc:spChg>
      </pc:sldChg>
    </pc:docChg>
  </pc:docChgLst>
  <pc:docChgLst>
    <pc:chgData name="TRAORE, Zoumana" userId="f906a7cf-0a3d-4765-9453-fbd494f994fd" providerId="ADAL" clId="{C2510AA7-B607-4963-9FB2-4E9A369BED0B}"/>
    <pc:docChg chg="undo redo custSel addSld modSld">
      <pc:chgData name="TRAORE, Zoumana" userId="f906a7cf-0a3d-4765-9453-fbd494f994fd" providerId="ADAL" clId="{C2510AA7-B607-4963-9FB2-4E9A369BED0B}" dt="2021-04-29T10:49:58.056" v="13" actId="27636"/>
      <pc:docMkLst>
        <pc:docMk/>
      </pc:docMkLst>
      <pc:sldChg chg="modSp mod">
        <pc:chgData name="TRAORE, Zoumana" userId="f906a7cf-0a3d-4765-9453-fbd494f994fd" providerId="ADAL" clId="{C2510AA7-B607-4963-9FB2-4E9A369BED0B}" dt="2021-04-29T10:48:27.891" v="0"/>
        <pc:sldMkLst>
          <pc:docMk/>
          <pc:sldMk cId="0" sldId="257"/>
        </pc:sldMkLst>
        <pc:spChg chg="mod">
          <ac:chgData name="TRAORE, Zoumana" userId="f906a7cf-0a3d-4765-9453-fbd494f994fd" providerId="ADAL" clId="{C2510AA7-B607-4963-9FB2-4E9A369BED0B}" dt="2021-04-29T10:48:27.891" v="0"/>
          <ac:spMkLst>
            <pc:docMk/>
            <pc:sldMk cId="0" sldId="257"/>
            <ac:spMk id="176" creationId="{00000000-0000-0000-0000-000000000000}"/>
          </ac:spMkLst>
        </pc:spChg>
      </pc:sldChg>
      <pc:sldChg chg="modSp mod">
        <pc:chgData name="TRAORE, Zoumana" userId="f906a7cf-0a3d-4765-9453-fbd494f994fd" providerId="ADAL" clId="{C2510AA7-B607-4963-9FB2-4E9A369BED0B}" dt="2021-04-29T10:48:38.587" v="1"/>
        <pc:sldMkLst>
          <pc:docMk/>
          <pc:sldMk cId="0" sldId="258"/>
        </pc:sldMkLst>
        <pc:spChg chg="mod">
          <ac:chgData name="TRAORE, Zoumana" userId="f906a7cf-0a3d-4765-9453-fbd494f994fd" providerId="ADAL" clId="{C2510AA7-B607-4963-9FB2-4E9A369BED0B}" dt="2021-04-29T10:48:38.587" v="1"/>
          <ac:spMkLst>
            <pc:docMk/>
            <pc:sldMk cId="0" sldId="258"/>
            <ac:spMk id="185" creationId="{00000000-0000-0000-0000-000000000000}"/>
          </ac:spMkLst>
        </pc:spChg>
      </pc:sldChg>
      <pc:sldChg chg="modSp mod">
        <pc:chgData name="TRAORE, Zoumana" userId="f906a7cf-0a3d-4765-9453-fbd494f994fd" providerId="ADAL" clId="{C2510AA7-B607-4963-9FB2-4E9A369BED0B}" dt="2021-04-29T10:48:46.969" v="2"/>
        <pc:sldMkLst>
          <pc:docMk/>
          <pc:sldMk cId="0" sldId="259"/>
        </pc:sldMkLst>
        <pc:spChg chg="mod">
          <ac:chgData name="TRAORE, Zoumana" userId="f906a7cf-0a3d-4765-9453-fbd494f994fd" providerId="ADAL" clId="{C2510AA7-B607-4963-9FB2-4E9A369BED0B}" dt="2021-04-29T10:48:46.969" v="2"/>
          <ac:spMkLst>
            <pc:docMk/>
            <pc:sldMk cId="0" sldId="259"/>
            <ac:spMk id="193" creationId="{00000000-0000-0000-0000-000000000000}"/>
          </ac:spMkLst>
        </pc:spChg>
      </pc:sldChg>
      <pc:sldChg chg="modSp mod">
        <pc:chgData name="TRAORE, Zoumana" userId="f906a7cf-0a3d-4765-9453-fbd494f994fd" providerId="ADAL" clId="{C2510AA7-B607-4963-9FB2-4E9A369BED0B}" dt="2021-04-29T10:48:55.294" v="3"/>
        <pc:sldMkLst>
          <pc:docMk/>
          <pc:sldMk cId="0" sldId="260"/>
        </pc:sldMkLst>
        <pc:spChg chg="mod">
          <ac:chgData name="TRAORE, Zoumana" userId="f906a7cf-0a3d-4765-9453-fbd494f994fd" providerId="ADAL" clId="{C2510AA7-B607-4963-9FB2-4E9A369BED0B}" dt="2021-04-29T10:48:55.294" v="3"/>
          <ac:spMkLst>
            <pc:docMk/>
            <pc:sldMk cId="0" sldId="260"/>
            <ac:spMk id="204" creationId="{00000000-0000-0000-0000-000000000000}"/>
          </ac:spMkLst>
        </pc:spChg>
      </pc:sldChg>
      <pc:sldChg chg="modSp mod">
        <pc:chgData name="TRAORE, Zoumana" userId="f906a7cf-0a3d-4765-9453-fbd494f994fd" providerId="ADAL" clId="{C2510AA7-B607-4963-9FB2-4E9A369BED0B}" dt="2021-04-29T10:49:03.716" v="4"/>
        <pc:sldMkLst>
          <pc:docMk/>
          <pc:sldMk cId="0" sldId="261"/>
        </pc:sldMkLst>
        <pc:spChg chg="mod">
          <ac:chgData name="TRAORE, Zoumana" userId="f906a7cf-0a3d-4765-9453-fbd494f994fd" providerId="ADAL" clId="{C2510AA7-B607-4963-9FB2-4E9A369BED0B}" dt="2021-04-29T10:49:03.716" v="4"/>
          <ac:spMkLst>
            <pc:docMk/>
            <pc:sldMk cId="0" sldId="261"/>
            <ac:spMk id="212" creationId="{00000000-0000-0000-0000-000000000000}"/>
          </ac:spMkLst>
        </pc:spChg>
      </pc:sldChg>
      <pc:sldChg chg="modSp mod">
        <pc:chgData name="TRAORE, Zoumana" userId="f906a7cf-0a3d-4765-9453-fbd494f994fd" providerId="ADAL" clId="{C2510AA7-B607-4963-9FB2-4E9A369BED0B}" dt="2021-04-29T10:49:13.625" v="5"/>
        <pc:sldMkLst>
          <pc:docMk/>
          <pc:sldMk cId="0" sldId="262"/>
        </pc:sldMkLst>
        <pc:spChg chg="mod">
          <ac:chgData name="TRAORE, Zoumana" userId="f906a7cf-0a3d-4765-9453-fbd494f994fd" providerId="ADAL" clId="{C2510AA7-B607-4963-9FB2-4E9A369BED0B}" dt="2021-04-29T10:49:13.625" v="5"/>
          <ac:spMkLst>
            <pc:docMk/>
            <pc:sldMk cId="0" sldId="262"/>
            <ac:spMk id="219" creationId="{00000000-0000-0000-0000-000000000000}"/>
          </ac:spMkLst>
        </pc:spChg>
      </pc:sldChg>
      <pc:sldChg chg="modSp mod">
        <pc:chgData name="TRAORE, Zoumana" userId="f906a7cf-0a3d-4765-9453-fbd494f994fd" providerId="ADAL" clId="{C2510AA7-B607-4963-9FB2-4E9A369BED0B}" dt="2021-04-29T10:49:23.118" v="6"/>
        <pc:sldMkLst>
          <pc:docMk/>
          <pc:sldMk cId="0" sldId="263"/>
        </pc:sldMkLst>
        <pc:spChg chg="mod">
          <ac:chgData name="TRAORE, Zoumana" userId="f906a7cf-0a3d-4765-9453-fbd494f994fd" providerId="ADAL" clId="{C2510AA7-B607-4963-9FB2-4E9A369BED0B}" dt="2021-04-29T10:49:23.118" v="6"/>
          <ac:spMkLst>
            <pc:docMk/>
            <pc:sldMk cId="0" sldId="263"/>
            <ac:spMk id="236" creationId="{00000000-0000-0000-0000-000000000000}"/>
          </ac:spMkLst>
        </pc:spChg>
      </pc:sldChg>
      <pc:sldChg chg="modSp mod">
        <pc:chgData name="TRAORE, Zoumana" userId="f906a7cf-0a3d-4765-9453-fbd494f994fd" providerId="ADAL" clId="{C2510AA7-B607-4963-9FB2-4E9A369BED0B}" dt="2021-04-29T10:49:36.080" v="11"/>
        <pc:sldMkLst>
          <pc:docMk/>
          <pc:sldMk cId="0" sldId="264"/>
        </pc:sldMkLst>
        <pc:spChg chg="mod">
          <ac:chgData name="TRAORE, Zoumana" userId="f906a7cf-0a3d-4765-9453-fbd494f994fd" providerId="ADAL" clId="{C2510AA7-B607-4963-9FB2-4E9A369BED0B}" dt="2021-04-29T10:49:36.080" v="11"/>
          <ac:spMkLst>
            <pc:docMk/>
            <pc:sldMk cId="0" sldId="264"/>
            <ac:spMk id="249" creationId="{00000000-0000-0000-0000-000000000000}"/>
          </ac:spMkLst>
        </pc:spChg>
      </pc:sldChg>
      <pc:sldChg chg="modSp add mod">
        <pc:chgData name="TRAORE, Zoumana" userId="f906a7cf-0a3d-4765-9453-fbd494f994fd" providerId="ADAL" clId="{C2510AA7-B607-4963-9FB2-4E9A369BED0B}" dt="2021-04-29T10:49:58.056" v="13" actId="27636"/>
        <pc:sldMkLst>
          <pc:docMk/>
          <pc:sldMk cId="2532093929" sldId="297"/>
        </pc:sldMkLst>
        <pc:spChg chg="mod">
          <ac:chgData name="TRAORE, Zoumana" userId="f906a7cf-0a3d-4765-9453-fbd494f994fd" providerId="ADAL" clId="{C2510AA7-B607-4963-9FB2-4E9A369BED0B}" dt="2021-04-29T10:49:58.056" v="13" actId="27636"/>
          <ac:spMkLst>
            <pc:docMk/>
            <pc:sldMk cId="2532093929" sldId="29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A6307-915A-134B-ACFB-C4EC86CF7165}" type="slidenum">
              <a:rPr lang="en-GB" smtClean="0"/>
              <a:t>11</a:t>
            </a:fld>
            <a:endParaRPr lang="en-GB" dirty="0"/>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31"/>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pic>
        <p:nvPicPr>
          <p:cNvPr id="92" name="Google Shape;92;p23" descr="Shape&#10;&#10;Description automatically generated"/>
          <p:cNvPicPr preferRelativeResize="0"/>
          <p:nvPr/>
        </p:nvPicPr>
        <p:blipFill rotWithShape="1">
          <a:blip r:embed="rId2">
            <a:alphaModFix/>
          </a:blip>
          <a:srcRect l="17779" t="21339" r="19134" b="19931"/>
          <a:stretch/>
        </p:blipFill>
        <p:spPr>
          <a:xfrm>
            <a:off x="6515100" y="1278462"/>
            <a:ext cx="4840356" cy="4506112"/>
          </a:xfrm>
          <a:prstGeom prst="rect">
            <a:avLst/>
          </a:prstGeom>
          <a:noFill/>
          <a:ln>
            <a:noFill/>
          </a:ln>
        </p:spPr>
      </p:pic>
      <p:sp>
        <p:nvSpPr>
          <p:cNvPr id="93" name="Google Shape;9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95" name="Google Shape;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3"/>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23"/>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3"/>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24"/>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4"/>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04" name="Google Shape;104;p2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spcBef>
                <a:spcPts val="0"/>
              </a:spcBef>
              <a:buNone/>
              <a:defRPr sz="1000">
                <a:solidFill>
                  <a:schemeClr val="dk1"/>
                </a:solidFill>
                <a:latin typeface="Arial"/>
                <a:ea typeface="Arial"/>
                <a:cs typeface="Arial"/>
                <a:sym typeface="Arial"/>
              </a:defRPr>
            </a:lvl1pPr>
            <a:lvl2pPr marL="0" marR="0" lvl="1" indent="0" algn="r">
              <a:spcBef>
                <a:spcPts val="0"/>
              </a:spcBef>
              <a:buNone/>
              <a:defRPr sz="1000">
                <a:solidFill>
                  <a:schemeClr val="dk1"/>
                </a:solidFill>
                <a:latin typeface="Arial"/>
                <a:ea typeface="Arial"/>
                <a:cs typeface="Arial"/>
                <a:sym typeface="Arial"/>
              </a:defRPr>
            </a:lvl2pPr>
            <a:lvl3pPr marL="0" marR="0" lvl="2" indent="0" algn="r">
              <a:spcBef>
                <a:spcPts val="0"/>
              </a:spcBef>
              <a:buNone/>
              <a:defRPr sz="1000">
                <a:solidFill>
                  <a:schemeClr val="dk1"/>
                </a:solidFill>
                <a:latin typeface="Arial"/>
                <a:ea typeface="Arial"/>
                <a:cs typeface="Arial"/>
                <a:sym typeface="Arial"/>
              </a:defRPr>
            </a:lvl3pPr>
            <a:lvl4pPr marL="0" marR="0" lvl="3" indent="0" algn="r">
              <a:spcBef>
                <a:spcPts val="0"/>
              </a:spcBef>
              <a:buNone/>
              <a:defRPr sz="1000">
                <a:solidFill>
                  <a:schemeClr val="dk1"/>
                </a:solidFill>
                <a:latin typeface="Arial"/>
                <a:ea typeface="Arial"/>
                <a:cs typeface="Arial"/>
                <a:sym typeface="Arial"/>
              </a:defRPr>
            </a:lvl4pPr>
            <a:lvl5pPr marL="0" marR="0" lvl="4" indent="0" algn="r">
              <a:spcBef>
                <a:spcPts val="0"/>
              </a:spcBef>
              <a:buNone/>
              <a:defRPr sz="1000">
                <a:solidFill>
                  <a:schemeClr val="dk1"/>
                </a:solidFill>
                <a:latin typeface="Arial"/>
                <a:ea typeface="Arial"/>
                <a:cs typeface="Arial"/>
                <a:sym typeface="Arial"/>
              </a:defRPr>
            </a:lvl5pPr>
            <a:lvl6pPr marL="0" marR="0" lvl="5" indent="0" algn="r">
              <a:spcBef>
                <a:spcPts val="0"/>
              </a:spcBef>
              <a:buNone/>
              <a:defRPr sz="1000">
                <a:solidFill>
                  <a:schemeClr val="dk1"/>
                </a:solidFill>
                <a:latin typeface="Arial"/>
                <a:ea typeface="Arial"/>
                <a:cs typeface="Arial"/>
                <a:sym typeface="Arial"/>
              </a:defRPr>
            </a:lvl6pPr>
            <a:lvl7pPr marL="0" marR="0" lvl="6" indent="0" algn="r">
              <a:spcBef>
                <a:spcPts val="0"/>
              </a:spcBef>
              <a:buNone/>
              <a:defRPr sz="1000">
                <a:solidFill>
                  <a:schemeClr val="dk1"/>
                </a:solidFill>
                <a:latin typeface="Arial"/>
                <a:ea typeface="Arial"/>
                <a:cs typeface="Arial"/>
                <a:sym typeface="Arial"/>
              </a:defRPr>
            </a:lvl7pPr>
            <a:lvl8pPr marL="0" marR="0" lvl="7" indent="0" algn="r">
              <a:spcBef>
                <a:spcPts val="0"/>
              </a:spcBef>
              <a:buNone/>
              <a:defRPr sz="1000">
                <a:solidFill>
                  <a:schemeClr val="dk1"/>
                </a:solidFill>
                <a:latin typeface="Arial"/>
                <a:ea typeface="Arial"/>
                <a:cs typeface="Arial"/>
                <a:sym typeface="Arial"/>
              </a:defRPr>
            </a:lvl8pPr>
            <a:lvl9pPr marL="0" marR="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5"/>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25"/>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109" name="Google Shape;109;p25"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16" name="Google Shape;1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25" name="Google Shape;12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30" name="Google Shape;1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34" name="Google Shape;13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41" name="Google Shape;14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5" name="Google Shape;145;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48" name="Google Shape;1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54" name="Google Shape;15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60" name="Google Shape;1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4"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Overview of  SARS-CoV-2 testing</a:t>
            </a:r>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Overview of  SARS-CoV-2 testing</a:t>
            </a:r>
            <a:endParaRPr/>
          </a:p>
        </p:txBody>
      </p:sp>
      <p:sp>
        <p:nvSpPr>
          <p:cNvPr id="90" name="Google Shape;9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191"/>
                </a:solidFill>
                <a:latin typeface="Arial"/>
                <a:ea typeface="Arial"/>
                <a:cs typeface="Arial"/>
                <a:sym typeface="Arial"/>
              </a:defRPr>
            </a:lvl1pPr>
            <a:lvl2pPr marL="0" marR="0" lvl="1" indent="0" algn="r" rtl="0">
              <a:spcBef>
                <a:spcPts val="0"/>
              </a:spcBef>
              <a:buNone/>
              <a:defRPr sz="1200">
                <a:solidFill>
                  <a:srgbClr val="919191"/>
                </a:solidFill>
                <a:latin typeface="Arial"/>
                <a:ea typeface="Arial"/>
                <a:cs typeface="Arial"/>
                <a:sym typeface="Arial"/>
              </a:defRPr>
            </a:lvl2pPr>
            <a:lvl3pPr marL="0" marR="0" lvl="2" indent="0" algn="r" rtl="0">
              <a:spcBef>
                <a:spcPts val="0"/>
              </a:spcBef>
              <a:buNone/>
              <a:defRPr sz="1200">
                <a:solidFill>
                  <a:srgbClr val="919191"/>
                </a:solidFill>
                <a:latin typeface="Arial"/>
                <a:ea typeface="Arial"/>
                <a:cs typeface="Arial"/>
                <a:sym typeface="Arial"/>
              </a:defRPr>
            </a:lvl3pPr>
            <a:lvl4pPr marL="0" marR="0" lvl="3" indent="0" algn="r" rtl="0">
              <a:spcBef>
                <a:spcPts val="0"/>
              </a:spcBef>
              <a:buNone/>
              <a:defRPr sz="1200">
                <a:solidFill>
                  <a:srgbClr val="919191"/>
                </a:solidFill>
                <a:latin typeface="Arial"/>
                <a:ea typeface="Arial"/>
                <a:cs typeface="Arial"/>
                <a:sym typeface="Arial"/>
              </a:defRPr>
            </a:lvl4pPr>
            <a:lvl5pPr marL="0" marR="0" lvl="4" indent="0" algn="r" rtl="0">
              <a:spcBef>
                <a:spcPts val="0"/>
              </a:spcBef>
              <a:buNone/>
              <a:defRPr sz="1200">
                <a:solidFill>
                  <a:srgbClr val="919191"/>
                </a:solidFill>
                <a:latin typeface="Arial"/>
                <a:ea typeface="Arial"/>
                <a:cs typeface="Arial"/>
                <a:sym typeface="Arial"/>
              </a:defRPr>
            </a:lvl5pPr>
            <a:lvl6pPr marL="0" marR="0" lvl="5" indent="0" algn="r" rtl="0">
              <a:spcBef>
                <a:spcPts val="0"/>
              </a:spcBef>
              <a:buNone/>
              <a:defRPr sz="1200">
                <a:solidFill>
                  <a:srgbClr val="919191"/>
                </a:solidFill>
                <a:latin typeface="Arial"/>
                <a:ea typeface="Arial"/>
                <a:cs typeface="Arial"/>
                <a:sym typeface="Arial"/>
              </a:defRPr>
            </a:lvl6pPr>
            <a:lvl7pPr marL="0" marR="0" lvl="6" indent="0" algn="r" rtl="0">
              <a:spcBef>
                <a:spcPts val="0"/>
              </a:spcBef>
              <a:buNone/>
              <a:defRPr sz="1200">
                <a:solidFill>
                  <a:srgbClr val="919191"/>
                </a:solidFill>
                <a:latin typeface="Arial"/>
                <a:ea typeface="Arial"/>
                <a:cs typeface="Arial"/>
                <a:sym typeface="Arial"/>
              </a:defRPr>
            </a:lvl7pPr>
            <a:lvl8pPr marL="0" marR="0" lvl="7" indent="0" algn="r" rtl="0">
              <a:spcBef>
                <a:spcPts val="0"/>
              </a:spcBef>
              <a:buNone/>
              <a:defRPr sz="1200">
                <a:solidFill>
                  <a:srgbClr val="919191"/>
                </a:solidFill>
                <a:latin typeface="Arial"/>
                <a:ea typeface="Arial"/>
                <a:cs typeface="Arial"/>
                <a:sym typeface="Arial"/>
              </a:defRPr>
            </a:lvl8pPr>
            <a:lvl9pPr marL="0" marR="0" lvl="8" indent="0" algn="r" rtl="0">
              <a:spcBef>
                <a:spcPts val="0"/>
              </a:spcBef>
              <a:buNone/>
              <a:defRPr sz="1200">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s://covid19.who.int/"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who.int/publications/i/item/advice-on-the-use-of-point-of-care-immunodiagnostic-tests-for-covid-19-scientific-brie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02</a:t>
            </a:r>
            <a:endParaRPr/>
          </a:p>
        </p:txBody>
      </p:sp>
      <p:sp>
        <p:nvSpPr>
          <p:cNvPr id="166" name="Google Shape;166;p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fontScale="92500"/>
          </a:bodyPr>
          <a:lstStyle/>
          <a:p>
            <a:pPr marL="0" lvl="0" indent="0" algn="l" rtl="0">
              <a:lnSpc>
                <a:spcPct val="90000"/>
              </a:lnSpc>
              <a:spcBef>
                <a:spcPts val="0"/>
              </a:spcBef>
              <a:spcAft>
                <a:spcPts val="0"/>
              </a:spcAft>
              <a:buClr>
                <a:schemeClr val="lt1"/>
              </a:buClr>
              <a:buSzPct val="100000"/>
              <a:buNone/>
            </a:pPr>
            <a:r>
              <a:rPr lang="en-US" sz="3600"/>
              <a:t>Overview of </a:t>
            </a:r>
            <a:br>
              <a:rPr lang="en-US" sz="3600"/>
            </a:br>
            <a:r>
              <a:rPr lang="en-US" sz="3600"/>
              <a:t>SARS-CoV-2 testing</a:t>
            </a:r>
            <a:endParaRPr/>
          </a:p>
        </p:txBody>
      </p:sp>
      <p:pic>
        <p:nvPicPr>
          <p:cNvPr id="167" name="Google Shape;167;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pic>
        <p:nvPicPr>
          <p:cNvPr id="168" name="Google Shape;168;p1"/>
          <p:cNvPicPr preferRelativeResize="0"/>
          <p:nvPr/>
        </p:nvPicPr>
        <p:blipFill rotWithShape="1">
          <a:blip r:embed="rId4">
            <a:alphaModFix/>
          </a:blip>
          <a:srcRect/>
          <a:stretch/>
        </p:blipFill>
        <p:spPr>
          <a:xfrm>
            <a:off x="3772503" y="159407"/>
            <a:ext cx="1917098" cy="67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44" name="Google Shape;244;p9"/>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10526056" y="4661898"/>
            <a:ext cx="1655488" cy="1557927"/>
          </a:xfrm>
          <a:prstGeom prst="rect">
            <a:avLst/>
          </a:prstGeom>
          <a:noFill/>
          <a:ln>
            <a:noFill/>
          </a:ln>
        </p:spPr>
      </p:pic>
      <p:sp>
        <p:nvSpPr>
          <p:cNvPr id="246" name="Google Shape;246;p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48" name="Google Shape;248;p9"/>
          <p:cNvSpPr txBox="1"/>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Diagnostic testing is critical to confirm COVID-19 diagnosis and to screen asymptomatic contacts of confirmed COVID-19 cases.</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SARS-CoV-2 antigen rapid diagnostic tests (Ag-RDT) are used to detect viral proteins and therefore current SARS-CoV-2 infections.</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SARS-CoV-2 Ag-RDT can be used at point of care with minimal equipment.</a:t>
            </a:r>
            <a:endParaRPr/>
          </a:p>
        </p:txBody>
      </p:sp>
      <p:sp>
        <p:nvSpPr>
          <p:cNvPr id="249" name="Google Shape;249;p9"/>
          <p:cNvSpPr txBox="1">
            <a:spLocks noGrp="1"/>
          </p:cNvSpPr>
          <p:nvPr>
            <p:ph type="ftr" idx="11"/>
          </p:nvPr>
        </p:nvSpPr>
        <p:spPr>
          <a:xfrm>
            <a:off x="838200" y="6356350"/>
            <a:ext cx="7315200" cy="501650"/>
          </a:xfrm>
          <a:prstGeom prst="rect">
            <a:avLst/>
          </a:prstGeom>
          <a:noFill/>
          <a:ln>
            <a:noFill/>
          </a:ln>
        </p:spPr>
        <p:txBody>
          <a:bodyPr spcFirstLastPara="1" wrap="square" lIns="91425" tIns="45700" rIns="91425" bIns="45700" anchor="ctr" anchorCtr="0">
            <a:noAutofit/>
          </a:bodyPr>
          <a:lstStyle/>
          <a:p>
            <a:pPr algn="l"/>
            <a:r>
              <a:rPr lang="en-US" sz="1000" b="1">
                <a:solidFill>
                  <a:schemeClr val="lt1"/>
                </a:solidFill>
              </a:rPr>
              <a:t>SARS-CoV-2 Antigen Rapid Diagnostic Test Training Workshop – v2.0 | Overview of  SARS-CoV-2 testing</a:t>
            </a:r>
            <a:endParaRPr lang="en-US" sz="1000" b="1" dirty="0">
              <a:solidFill>
                <a:schemeClr val="bg1"/>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11</a:t>
            </a:fld>
            <a:endParaRPr lang="en-US" dirty="0"/>
          </a:p>
        </p:txBody>
      </p:sp>
    </p:spTree>
    <p:extLst>
      <p:ext uri="{BB962C8B-B14F-4D97-AF65-F5344CB8AC3E}">
        <p14:creationId xmlns:p14="http://schemas.microsoft.com/office/powerpoint/2010/main" val="152764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US"/>
              <a:t>SARS-CoV-2 Antigen Rapid Diagnostic Test Training Workshop – v2.0 | Overview of  SARS-CoV-2 testing</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Learning objectives</a:t>
            </a:r>
            <a:endParaRPr/>
          </a:p>
        </p:txBody>
      </p:sp>
      <p:sp>
        <p:nvSpPr>
          <p:cNvPr id="174" name="Google Shape;174;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Font typeface="Arial"/>
              <a:buNone/>
            </a:pPr>
            <a:r>
              <a:rPr lang="en-US"/>
              <a:t>At the end of this module, you </a:t>
            </a:r>
            <a:r>
              <a:rPr lang="en-US">
                <a:highlight>
                  <a:schemeClr val="lt1"/>
                </a:highlight>
              </a:rPr>
              <a:t>should be a</a:t>
            </a:r>
            <a:r>
              <a:rPr lang="en-US"/>
              <a:t>ble to: </a:t>
            </a:r>
            <a:endParaRPr/>
          </a:p>
          <a:p>
            <a:pPr marL="381000" lvl="0" indent="-381000" algn="l" rtl="0">
              <a:lnSpc>
                <a:spcPct val="100000"/>
              </a:lnSpc>
              <a:spcBef>
                <a:spcPts val="1000"/>
              </a:spcBef>
              <a:spcAft>
                <a:spcPts val="0"/>
              </a:spcAft>
              <a:buSzPts val="2000"/>
              <a:buChar char="•"/>
            </a:pPr>
            <a:r>
              <a:rPr lang="en-US"/>
              <a:t>explain the role of diagnostics in the care of patients with COVID-19</a:t>
            </a:r>
            <a:endParaRPr/>
          </a:p>
          <a:p>
            <a:pPr marL="381000" lvl="0" indent="-381000" algn="l" rtl="0">
              <a:lnSpc>
                <a:spcPct val="100000"/>
              </a:lnSpc>
              <a:spcBef>
                <a:spcPts val="1000"/>
              </a:spcBef>
              <a:spcAft>
                <a:spcPts val="0"/>
              </a:spcAft>
              <a:buSzPts val="2000"/>
              <a:buChar char="•"/>
            </a:pPr>
            <a:r>
              <a:rPr lang="en-US"/>
              <a:t>describe the different diagnostics for COVID-19 and where they may be used.</a:t>
            </a:r>
            <a:endParaRPr/>
          </a:p>
          <a:p>
            <a:pPr marL="228600" lvl="0" indent="-101600" algn="l" rtl="0">
              <a:lnSpc>
                <a:spcPct val="100000"/>
              </a:lnSpc>
              <a:spcBef>
                <a:spcPts val="1000"/>
              </a:spcBef>
              <a:spcAft>
                <a:spcPts val="0"/>
              </a:spcAft>
              <a:buClr>
                <a:schemeClr val="accent1"/>
              </a:buClr>
              <a:buSzPts val="2000"/>
              <a:buNone/>
            </a:pPr>
            <a:endParaRPr/>
          </a:p>
        </p:txBody>
      </p:sp>
      <p:sp>
        <p:nvSpPr>
          <p:cNvPr id="175" name="Google Shape;175;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176" name="Google Shape;176;p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Shape, circle&#10;&#10;Description automatically generated"/>
          <p:cNvPicPr preferRelativeResize="0"/>
          <p:nvPr/>
        </p:nvPicPr>
        <p:blipFill rotWithShape="1">
          <a:blip r:embed="rId4">
            <a:alphaModFix/>
          </a:blip>
          <a:srcRect/>
          <a:stretch/>
        </p:blipFill>
        <p:spPr>
          <a:xfrm>
            <a:off x="6580314" y="1080356"/>
            <a:ext cx="4919341" cy="4919341"/>
          </a:xfrm>
          <a:prstGeom prst="rect">
            <a:avLst/>
          </a:prstGeom>
          <a:noFill/>
          <a:ln>
            <a:noFill/>
          </a:ln>
        </p:spPr>
      </p:pic>
      <p:sp>
        <p:nvSpPr>
          <p:cNvPr id="182" name="Google Shape;182;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Situational analysis of COVID-19 </a:t>
            </a:r>
            <a:endParaRPr/>
          </a:p>
        </p:txBody>
      </p:sp>
      <p:sp>
        <p:nvSpPr>
          <p:cNvPr id="183" name="Google Shape;183;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184" name="Google Shape;184;p3"/>
          <p:cNvSpPr txBox="1">
            <a:spLocks noGrp="1"/>
          </p:cNvSpPr>
          <p:nvPr>
            <p:ph type="body" idx="1"/>
          </p:nvPr>
        </p:nvSpPr>
        <p:spPr>
          <a:xfrm>
            <a:off x="838201" y="1736203"/>
            <a:ext cx="6301154"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The situational analysis can be viewed on the WHO Coronavirus Disease (COVID-19) Dashboard: </a:t>
            </a:r>
            <a:r>
              <a:rPr lang="en-US" u="sng">
                <a:solidFill>
                  <a:srgbClr val="009AC9"/>
                </a:solidFill>
                <a:hlinkClick r:id="rId5">
                  <a:extLst>
                    <a:ext uri="{A12FA001-AC4F-418D-AE19-62706E023703}">
                      <ahyp:hlinkClr xmlns:ahyp="http://schemas.microsoft.com/office/drawing/2018/hyperlinkcolor" val="tx"/>
                    </a:ext>
                  </a:extLst>
                </a:hlinkClick>
              </a:rPr>
              <a:t>https://covid19.who.int</a:t>
            </a:r>
            <a:r>
              <a:rPr lang="en-US"/>
              <a:t>.</a:t>
            </a:r>
            <a:r>
              <a:rPr lang="en-US">
                <a:solidFill>
                  <a:srgbClr val="009AC9"/>
                </a:solidFill>
              </a:rPr>
              <a:t>  </a:t>
            </a:r>
            <a:endParaRPr/>
          </a:p>
          <a:p>
            <a:pPr marL="228600" lvl="0" indent="-101600" algn="l" rtl="0">
              <a:lnSpc>
                <a:spcPct val="100000"/>
              </a:lnSpc>
              <a:spcBef>
                <a:spcPts val="1000"/>
              </a:spcBef>
              <a:spcAft>
                <a:spcPts val="0"/>
              </a:spcAft>
              <a:buClr>
                <a:schemeClr val="accent1"/>
              </a:buClr>
              <a:buSzPts val="2000"/>
              <a:buNone/>
            </a:pPr>
            <a:endParaRPr>
              <a:solidFill>
                <a:srgbClr val="009AC9"/>
              </a:solidFill>
            </a:endParaRPr>
          </a:p>
          <a:p>
            <a:pPr marL="228600" lvl="0" indent="-228600" algn="l" rtl="0">
              <a:lnSpc>
                <a:spcPct val="100000"/>
              </a:lnSpc>
              <a:spcBef>
                <a:spcPts val="1000"/>
              </a:spcBef>
              <a:spcAft>
                <a:spcPts val="0"/>
              </a:spcAft>
              <a:buClr>
                <a:schemeClr val="accent1"/>
              </a:buClr>
              <a:buSzPts val="2000"/>
              <a:buChar char="•"/>
            </a:pPr>
            <a:r>
              <a:rPr lang="en-US"/>
              <a:t>While vaccination against SARS-CoV-2 is now being implemented, diagnostic testing remains an essential tool against COVID-19.</a:t>
            </a:r>
            <a:endParaRPr/>
          </a:p>
          <a:p>
            <a:pPr marL="0" lvl="0" indent="0" algn="l" rtl="0">
              <a:lnSpc>
                <a:spcPct val="100000"/>
              </a:lnSpc>
              <a:spcBef>
                <a:spcPts val="1000"/>
              </a:spcBef>
              <a:spcAft>
                <a:spcPts val="0"/>
              </a:spcAft>
              <a:buSzPts val="2000"/>
              <a:buNone/>
            </a:pPr>
            <a:endParaRPr/>
          </a:p>
        </p:txBody>
      </p:sp>
      <p:sp>
        <p:nvSpPr>
          <p:cNvPr id="185" name="Google Shape;185;p3"/>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Diagnostics in the COVID-19 response</a:t>
            </a:r>
            <a:endParaRPr/>
          </a:p>
        </p:txBody>
      </p:sp>
      <p:sp>
        <p:nvSpPr>
          <p:cNvPr id="191" name="Google Shape;191;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92" name="Google Shape;192;p4"/>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Diagnostic testing is a critical component of the COVID-19 response, as it can be used to:</a:t>
            </a:r>
            <a:endParaRPr/>
          </a:p>
          <a:p>
            <a:pPr marL="0" lvl="0" indent="0" algn="l" rtl="0">
              <a:lnSpc>
                <a:spcPct val="100000"/>
              </a:lnSpc>
              <a:spcBef>
                <a:spcPts val="1000"/>
              </a:spcBef>
              <a:spcAft>
                <a:spcPts val="0"/>
              </a:spcAft>
              <a:buSzPts val="2000"/>
              <a:buNone/>
            </a:pPr>
            <a:endParaRPr/>
          </a:p>
          <a:p>
            <a:pPr marL="228600" lvl="0" indent="-228600" algn="l" rtl="0">
              <a:lnSpc>
                <a:spcPct val="100000"/>
              </a:lnSpc>
              <a:spcBef>
                <a:spcPts val="1000"/>
              </a:spcBef>
              <a:spcAft>
                <a:spcPts val="0"/>
              </a:spcAft>
              <a:buClr>
                <a:schemeClr val="accent1"/>
              </a:buClr>
              <a:buSzPts val="2000"/>
              <a:buChar char="•"/>
            </a:pPr>
            <a:r>
              <a:rPr lang="en-US"/>
              <a:t>confirm infection in patients who fulfil COVID-19 clinical criteria</a:t>
            </a:r>
            <a:endParaRPr/>
          </a:p>
          <a:p>
            <a:pPr marL="228600" lvl="0" indent="-228600" algn="l" rtl="0">
              <a:lnSpc>
                <a:spcPct val="100000"/>
              </a:lnSpc>
              <a:spcBef>
                <a:spcPts val="1000"/>
              </a:spcBef>
              <a:spcAft>
                <a:spcPts val="0"/>
              </a:spcAft>
              <a:buClr>
                <a:schemeClr val="accent1"/>
              </a:buClr>
              <a:buSzPts val="2000"/>
              <a:buChar char="•"/>
            </a:pPr>
            <a:r>
              <a:rPr lang="en-US"/>
              <a:t>rapidly screen suspected cases (especially in community settings)</a:t>
            </a:r>
            <a:endParaRPr/>
          </a:p>
          <a:p>
            <a:pPr marL="228600" lvl="0" indent="-228600" algn="l" rtl="0">
              <a:lnSpc>
                <a:spcPct val="100000"/>
              </a:lnSpc>
              <a:spcBef>
                <a:spcPts val="1000"/>
              </a:spcBef>
              <a:spcAft>
                <a:spcPts val="0"/>
              </a:spcAft>
              <a:buClr>
                <a:schemeClr val="accent1"/>
              </a:buClr>
              <a:buSzPts val="2000"/>
              <a:buChar char="•"/>
            </a:pPr>
            <a:r>
              <a:rPr lang="en-US"/>
              <a:t>screen for infection in asymptomatic contacts of confirmed COVID-19 cases</a:t>
            </a:r>
            <a:endParaRPr/>
          </a:p>
          <a:p>
            <a:pPr marL="228600" lvl="0" indent="-228600" algn="l" rtl="0">
              <a:lnSpc>
                <a:spcPct val="100000"/>
              </a:lnSpc>
              <a:spcBef>
                <a:spcPts val="1000"/>
              </a:spcBef>
              <a:spcAft>
                <a:spcPts val="0"/>
              </a:spcAft>
              <a:buClr>
                <a:schemeClr val="accent1"/>
              </a:buClr>
              <a:buSzPts val="2000"/>
              <a:buChar char="•"/>
            </a:pPr>
            <a:r>
              <a:rPr lang="en-US"/>
              <a:t>determine exposure (current and past) to the virus to understand the true extent of the outbreak, map the pandemic across countries and monitor trends.</a:t>
            </a:r>
            <a:endParaRPr/>
          </a:p>
          <a:p>
            <a:pPr marL="0" lvl="0" indent="0" algn="l" rtl="0">
              <a:lnSpc>
                <a:spcPct val="100000"/>
              </a:lnSpc>
              <a:spcBef>
                <a:spcPts val="1000"/>
              </a:spcBef>
              <a:spcAft>
                <a:spcPts val="0"/>
              </a:spcAft>
              <a:buSzPts val="2000"/>
              <a:buNone/>
            </a:pPr>
            <a:endParaRPr/>
          </a:p>
        </p:txBody>
      </p:sp>
      <p:sp>
        <p:nvSpPr>
          <p:cNvPr id="193" name="Google Shape;193;p4"/>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Basic terms</a:t>
            </a:r>
            <a:endParaRPr/>
          </a:p>
        </p:txBody>
      </p:sp>
      <p:sp>
        <p:nvSpPr>
          <p:cNvPr id="199" name="Google Shape;199;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200" name="Google Shape;200;p5"/>
          <p:cNvSpPr/>
          <p:nvPr/>
        </p:nvSpPr>
        <p:spPr>
          <a:xfrm>
            <a:off x="837687" y="2581015"/>
            <a:ext cx="4964400" cy="1721386"/>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rgbClr val="44546A"/>
                </a:solidFill>
                <a:latin typeface="Arial"/>
                <a:ea typeface="Arial"/>
                <a:cs typeface="Arial"/>
                <a:sym typeface="Arial"/>
              </a:rPr>
              <a:t>Antigens are foreign molecular structures that can trigger an immune response.</a:t>
            </a:r>
            <a:endParaRPr/>
          </a:p>
        </p:txBody>
      </p:sp>
      <p:sp>
        <p:nvSpPr>
          <p:cNvPr id="201" name="Google Shape;201;p5"/>
          <p:cNvSpPr/>
          <p:nvPr/>
        </p:nvSpPr>
        <p:spPr>
          <a:xfrm>
            <a:off x="838200" y="2079363"/>
            <a:ext cx="4964401" cy="501651"/>
          </a:xfrm>
          <a:prstGeom prst="rect">
            <a:avLst/>
          </a:prstGeom>
          <a:solidFill>
            <a:srgbClr val="009AC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800" b="0" i="0" u="none" strike="noStrike" cap="none">
                <a:solidFill>
                  <a:schemeClr val="lt1"/>
                </a:solidFill>
                <a:latin typeface="Arial"/>
                <a:ea typeface="Arial"/>
                <a:cs typeface="Arial"/>
                <a:sym typeface="Arial"/>
              </a:rPr>
              <a:t>Antigen</a:t>
            </a:r>
            <a:endParaRPr sz="2800" b="0" i="0" u="none" strike="noStrike" cap="none">
              <a:solidFill>
                <a:schemeClr val="lt1"/>
              </a:solidFill>
              <a:latin typeface="Arial"/>
              <a:ea typeface="Arial"/>
              <a:cs typeface="Arial"/>
              <a:sym typeface="Arial"/>
            </a:endParaRPr>
          </a:p>
        </p:txBody>
      </p:sp>
      <p:sp>
        <p:nvSpPr>
          <p:cNvPr id="202" name="Google Shape;202;p5"/>
          <p:cNvSpPr/>
          <p:nvPr/>
        </p:nvSpPr>
        <p:spPr>
          <a:xfrm>
            <a:off x="6389913" y="2079365"/>
            <a:ext cx="4963886" cy="501650"/>
          </a:xfrm>
          <a:prstGeom prst="rect">
            <a:avLst/>
          </a:prstGeom>
          <a:solidFill>
            <a:srgbClr val="009AC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800" b="0" i="0" u="none" strike="noStrike" cap="none">
                <a:solidFill>
                  <a:schemeClr val="lt1"/>
                </a:solidFill>
                <a:latin typeface="Arial"/>
                <a:ea typeface="Arial"/>
                <a:cs typeface="Arial"/>
                <a:sym typeface="Arial"/>
              </a:rPr>
              <a:t>Antibody</a:t>
            </a:r>
            <a:endParaRPr sz="2800" b="0" i="0" u="none" strike="noStrike" cap="none">
              <a:solidFill>
                <a:schemeClr val="lt1"/>
              </a:solidFill>
              <a:latin typeface="Arial"/>
              <a:ea typeface="Arial"/>
              <a:cs typeface="Arial"/>
              <a:sym typeface="Arial"/>
            </a:endParaRPr>
          </a:p>
        </p:txBody>
      </p:sp>
      <p:sp>
        <p:nvSpPr>
          <p:cNvPr id="203" name="Google Shape;203;p5"/>
          <p:cNvSpPr/>
          <p:nvPr/>
        </p:nvSpPr>
        <p:spPr>
          <a:xfrm>
            <a:off x="6389914" y="2554888"/>
            <a:ext cx="4963886" cy="1747513"/>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rgbClr val="44546A"/>
                </a:solidFill>
                <a:latin typeface="Arial"/>
                <a:ea typeface="Arial"/>
                <a:cs typeface="Arial"/>
                <a:sym typeface="Arial"/>
              </a:rPr>
              <a:t> An antibody is a protein (also called immunoglobulin) made by the body's immune system that can recognize and target an antigen for destruction.</a:t>
            </a:r>
            <a:endParaRPr/>
          </a:p>
        </p:txBody>
      </p:sp>
      <p:sp>
        <p:nvSpPr>
          <p:cNvPr id="204" name="Google Shape;204;p5"/>
          <p:cNvSpPr txBox="1">
            <a:spLocks noGrp="1"/>
          </p:cNvSpPr>
          <p:nvPr>
            <p:ph type="ftr" idx="11"/>
          </p:nvPr>
        </p:nvSpPr>
        <p:spPr>
          <a:xfrm>
            <a:off x="838200" y="6395764"/>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Types of tests used in the COVID-19 response </a:t>
            </a:r>
            <a:r>
              <a:rPr lang="en-US" sz="2200">
                <a:solidFill>
                  <a:srgbClr val="009AC9"/>
                </a:solidFill>
              </a:rPr>
              <a:t>(1)</a:t>
            </a:r>
            <a:endParaRPr/>
          </a:p>
        </p:txBody>
      </p:sp>
      <p:sp>
        <p:nvSpPr>
          <p:cNvPr id="210" name="Google Shape;210;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graphicFrame>
        <p:nvGraphicFramePr>
          <p:cNvPr id="211" name="Google Shape;211;p6"/>
          <p:cNvGraphicFramePr/>
          <p:nvPr>
            <p:extLst>
              <p:ext uri="{D42A27DB-BD31-4B8C-83A1-F6EECF244321}">
                <p14:modId xmlns:p14="http://schemas.microsoft.com/office/powerpoint/2010/main" val="2816365014"/>
              </p:ext>
            </p:extLst>
          </p:nvPr>
        </p:nvGraphicFramePr>
        <p:xfrm>
          <a:off x="644235" y="1399520"/>
          <a:ext cx="10515600" cy="4058960"/>
        </p:xfrm>
        <a:graphic>
          <a:graphicData uri="http://schemas.openxmlformats.org/drawingml/2006/table">
            <a:tbl>
              <a:tblPr firstRow="1" bandRow="1">
                <a:noFill/>
                <a:tableStyleId>{0AEEB675-113A-4EB3-BBF0-68A6446E11F4}</a:tableStyleId>
              </a:tblPr>
              <a:tblGrid>
                <a:gridCol w="17308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70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u="none" strike="noStrike" cap="none"/>
                        <a:t>Type</a:t>
                      </a:r>
                      <a:endParaRPr/>
                    </a:p>
                  </a:txBody>
                  <a:tcPr marL="91450" marR="91450" marT="45725" marB="45725"/>
                </a:tc>
                <a:tc>
                  <a:txBody>
                    <a:bodyPr/>
                    <a:lstStyle/>
                    <a:p>
                      <a:pPr marL="0" marR="0" lvl="0" indent="0" algn="l" rtl="0">
                        <a:spcBef>
                          <a:spcPts val="0"/>
                        </a:spcBef>
                        <a:spcAft>
                          <a:spcPts val="0"/>
                        </a:spcAft>
                        <a:buNone/>
                      </a:pPr>
                      <a:r>
                        <a:rPr lang="en-US" sz="1600"/>
                        <a:t>Target</a:t>
                      </a:r>
                      <a:endParaRPr/>
                    </a:p>
                  </a:txBody>
                  <a:tcPr marL="91450" marR="91450" marT="45725" marB="45725"/>
                </a:tc>
                <a:tc>
                  <a:txBody>
                    <a:bodyPr/>
                    <a:lstStyle/>
                    <a:p>
                      <a:pPr marL="0" marR="0" lvl="0" indent="0" algn="l" rtl="0">
                        <a:spcBef>
                          <a:spcPts val="0"/>
                        </a:spcBef>
                        <a:spcAft>
                          <a:spcPts val="0"/>
                        </a:spcAft>
                        <a:buNone/>
                      </a:pPr>
                      <a:r>
                        <a:rPr lang="en-US" sz="1600"/>
                        <a:t>Use</a:t>
                      </a:r>
                      <a:endParaRPr/>
                    </a:p>
                  </a:txBody>
                  <a:tcPr marL="91450" marR="91450" marT="45725" marB="45725"/>
                </a:tc>
                <a:tc>
                  <a:txBody>
                    <a:bodyPr/>
                    <a:lstStyle/>
                    <a:p>
                      <a:pPr marL="0" marR="0" lvl="0" indent="0" algn="l" rtl="0">
                        <a:spcBef>
                          <a:spcPts val="0"/>
                        </a:spcBef>
                        <a:spcAft>
                          <a:spcPts val="0"/>
                        </a:spcAft>
                        <a:buNone/>
                      </a:pPr>
                      <a:r>
                        <a:rPr lang="en-US" sz="1600"/>
                        <a:t>Method</a:t>
                      </a:r>
                      <a:endParaRPr/>
                    </a:p>
                  </a:txBody>
                  <a:tcPr marL="91450" marR="91450" marT="45725" marB="45725"/>
                </a:tc>
                <a:tc>
                  <a:txBody>
                    <a:bodyPr/>
                    <a:lstStyle/>
                    <a:p>
                      <a:pPr marL="0" marR="0" lvl="0" indent="0" algn="l" rtl="0">
                        <a:spcBef>
                          <a:spcPts val="0"/>
                        </a:spcBef>
                        <a:spcAft>
                          <a:spcPts val="0"/>
                        </a:spcAft>
                        <a:buNone/>
                      </a:pPr>
                      <a:r>
                        <a:rPr lang="en-US" sz="1600"/>
                        <a:t>Location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Molecular test</a:t>
                      </a:r>
                      <a:r>
                        <a:rPr lang="en-US" sz="1600">
                          <a:solidFill>
                            <a:schemeClr val="dk1"/>
                          </a:solidFill>
                          <a:latin typeface="Arial"/>
                          <a:ea typeface="Arial"/>
                          <a:cs typeface="Arial"/>
                          <a:sym typeface="Arial"/>
                        </a:rPr>
                        <a:t>s</a:t>
                      </a:r>
                      <a:endParaRPr/>
                    </a:p>
                  </a:txBody>
                  <a:tcPr marL="91450" marR="91450" marT="45725" marB="45725"/>
                </a:tc>
                <a:tc>
                  <a:txBody>
                    <a:bodyPr/>
                    <a:lstStyle/>
                    <a:p>
                      <a:pPr marL="0" marR="0" lvl="0" indent="0" algn="l" rtl="0">
                        <a:spcBef>
                          <a:spcPts val="0"/>
                        </a:spcBef>
                        <a:spcAft>
                          <a:spcPts val="0"/>
                        </a:spcAft>
                        <a:buNone/>
                      </a:pPr>
                      <a:r>
                        <a:rPr lang="en-US" sz="1600"/>
                        <a:t>Viral genetic material </a:t>
                      </a:r>
                      <a:endParaRPr/>
                    </a:p>
                  </a:txBody>
                  <a:tcPr marL="91450" marR="91450" marT="45725" marB="45725"/>
                </a:tc>
                <a:tc>
                  <a:txBody>
                    <a:bodyPr/>
                    <a:lstStyle/>
                    <a:p>
                      <a:pPr marL="0" marR="0" lvl="0" indent="0" algn="l" rtl="0">
                        <a:spcBef>
                          <a:spcPts val="0"/>
                        </a:spcBef>
                        <a:spcAft>
                          <a:spcPts val="0"/>
                        </a:spcAft>
                        <a:buNone/>
                      </a:pPr>
                      <a:r>
                        <a:rPr lang="en-US" sz="1600"/>
                        <a:t>Detect current SARS-CoV-2 infection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Amplification of small amounts of the viral genome (RNA) until reaching detectable levels</a:t>
                      </a:r>
                      <a:endParaRPr/>
                    </a:p>
                  </a:txBody>
                  <a:tcPr marL="91450" marR="91450" marT="45725" marB="45725"/>
                </a:tc>
                <a:tc>
                  <a:txBody>
                    <a:bodyPr/>
                    <a:lstStyle/>
                    <a:p>
                      <a:pPr marL="0" marR="0" lvl="0" indent="0" algn="l" rtl="0">
                        <a:spcBef>
                          <a:spcPts val="0"/>
                        </a:spcBef>
                        <a:spcAft>
                          <a:spcPts val="0"/>
                        </a:spcAft>
                        <a:buNone/>
                      </a:pPr>
                      <a:r>
                        <a:rPr lang="en-US" sz="1600"/>
                        <a:t>Laboratory or near patient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Antigen tests</a:t>
                      </a:r>
                      <a:endParaRPr/>
                    </a:p>
                  </a:txBody>
                  <a:tcPr marL="91450" marR="91450" marT="45725" marB="45725"/>
                </a:tc>
                <a:tc>
                  <a:txBody>
                    <a:bodyPr/>
                    <a:lstStyle/>
                    <a:p>
                      <a:pPr marL="0" marR="0" lvl="0" indent="0" algn="l" rtl="0">
                        <a:spcBef>
                          <a:spcPts val="0"/>
                        </a:spcBef>
                        <a:spcAft>
                          <a:spcPts val="0"/>
                        </a:spcAft>
                        <a:buNone/>
                      </a:pPr>
                      <a:r>
                        <a:rPr lang="en-US" sz="1600"/>
                        <a:t>Viral proteins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Detect current SARS-CoV-2 infection </a:t>
                      </a:r>
                      <a:endParaRPr/>
                    </a:p>
                  </a:txBody>
                  <a:tcPr marL="91450" marR="91450" marT="45725" marB="45725"/>
                </a:tc>
                <a:tc>
                  <a:txBody>
                    <a:bodyPr/>
                    <a:lstStyle/>
                    <a:p>
                      <a:pPr marL="0" marR="0" lvl="0" indent="0" algn="l" rtl="0">
                        <a:spcBef>
                          <a:spcPts val="0"/>
                        </a:spcBef>
                        <a:spcAft>
                          <a:spcPts val="0"/>
                        </a:spcAft>
                        <a:buNone/>
                      </a:pPr>
                      <a:r>
                        <a:rPr lang="en-US" sz="1600"/>
                        <a:t>Capture of antigens on a test strip causing color change (e.g., RDT for malaria)</a:t>
                      </a:r>
                      <a:endParaRPr/>
                    </a:p>
                  </a:txBody>
                  <a:tcPr marL="91450" marR="91450" marT="45725" marB="45725"/>
                </a:tc>
                <a:tc>
                  <a:txBody>
                    <a:bodyPr/>
                    <a:lstStyle/>
                    <a:p>
                      <a:pPr marL="0" marR="0" lvl="0" indent="0" algn="l" rtl="0">
                        <a:spcBef>
                          <a:spcPts val="0"/>
                        </a:spcBef>
                        <a:spcAft>
                          <a:spcPts val="0"/>
                        </a:spcAft>
                        <a:buNone/>
                      </a:pPr>
                      <a:r>
                        <a:rPr lang="en-US" sz="1600"/>
                        <a:t>Point of care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dirty="0"/>
                        <a:t>Antibody tests</a:t>
                      </a:r>
                      <a:endParaRPr dirty="0"/>
                    </a:p>
                  </a:txBody>
                  <a:tcPr marL="91450" marR="91450" marT="45725" marB="45725"/>
                </a:tc>
                <a:tc>
                  <a:txBody>
                    <a:bodyPr/>
                    <a:lstStyle/>
                    <a:p>
                      <a:pPr marL="0" marR="0" lvl="0" indent="0" algn="l" rtl="0">
                        <a:spcBef>
                          <a:spcPts val="0"/>
                        </a:spcBef>
                        <a:spcAft>
                          <a:spcPts val="0"/>
                        </a:spcAft>
                        <a:buNone/>
                      </a:pPr>
                      <a:r>
                        <a:rPr lang="en-US" sz="1600"/>
                        <a:t>Antibodies that patients develop in response to infection</a:t>
                      </a:r>
                      <a:endParaRPr/>
                    </a:p>
                  </a:txBody>
                  <a:tcPr marL="91450" marR="91450" marT="45725" marB="45725"/>
                </a:tc>
                <a:tc>
                  <a:txBody>
                    <a:bodyPr/>
                    <a:lstStyle/>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Assess past infections</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Capture of antibodies on a test strip</a:t>
                      </a:r>
                      <a:r>
                        <a:rPr lang="en-US" sz="1600" baseline="30000" dirty="0"/>
                        <a:t>1 </a:t>
                      </a:r>
                      <a:r>
                        <a:rPr lang="en-US" sz="1600" dirty="0"/>
                        <a:t>or in a test well causing color change, read manually or using an instrument</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Laboratory or Point of care</a:t>
                      </a:r>
                      <a:r>
                        <a:rPr lang="en-US" sz="1400" baseline="30000" dirty="0"/>
                        <a:t>1</a:t>
                      </a:r>
                      <a:endParaRPr dirty="0"/>
                    </a:p>
                    <a:p>
                      <a:pPr marL="0" marR="0" lvl="0" indent="0" algn="l" rtl="0">
                        <a:spcBef>
                          <a:spcPts val="0"/>
                        </a:spcBef>
                        <a:spcAft>
                          <a:spcPts val="0"/>
                        </a:spcAft>
                        <a:buNone/>
                      </a:pPr>
                      <a:endParaRPr sz="1600" dirty="0"/>
                    </a:p>
                  </a:txBody>
                  <a:tcPr marL="91450" marR="91450" marT="45725" marB="45725"/>
                </a:tc>
                <a:extLst>
                  <a:ext uri="{0D108BD9-81ED-4DB2-BD59-A6C34878D82A}">
                    <a16:rowId xmlns:a16="http://schemas.microsoft.com/office/drawing/2014/main" val="10003"/>
                  </a:ext>
                </a:extLst>
              </a:tr>
            </a:tbl>
          </a:graphicData>
        </a:graphic>
      </p:graphicFrame>
      <p:sp>
        <p:nvSpPr>
          <p:cNvPr id="212" name="Google Shape;212;p6"/>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
        <p:nvSpPr>
          <p:cNvPr id="6" name="TextBox 5">
            <a:extLst>
              <a:ext uri="{FF2B5EF4-FFF2-40B4-BE49-F238E27FC236}">
                <a16:creationId xmlns:a16="http://schemas.microsoft.com/office/drawing/2014/main" id="{B243B09B-07C9-400E-BFE0-9C51067CA374}"/>
              </a:ext>
            </a:extLst>
          </p:cNvPr>
          <p:cNvSpPr txBox="1"/>
          <p:nvPr/>
        </p:nvSpPr>
        <p:spPr>
          <a:xfrm>
            <a:off x="486696" y="5535682"/>
            <a:ext cx="11218606" cy="769441"/>
          </a:xfrm>
          <a:prstGeom prst="rect">
            <a:avLst/>
          </a:prstGeom>
          <a:noFill/>
        </p:spPr>
        <p:txBody>
          <a:bodyPr wrap="square" rtlCol="0">
            <a:spAutoFit/>
          </a:bodyPr>
          <a:lstStyle/>
          <a:p>
            <a:r>
              <a:rPr lang="en-US" sz="1100" baseline="30000" dirty="0"/>
              <a:t>1</a:t>
            </a:r>
            <a:r>
              <a:rPr lang="fr-CH" sz="1100" dirty="0"/>
              <a:t> </a:t>
            </a:r>
            <a:r>
              <a:rPr lang="en-US" sz="1100" dirty="0"/>
              <a:t>Based on current evidence, WHO recommends the use of these new point-of-care immunodiagnostic tests only in research settings. They should not be used in any other setting, including for clinical decision-making, until evidence supporting use for specific indications is available.</a:t>
            </a:r>
          </a:p>
          <a:p>
            <a:r>
              <a:rPr lang="en-US" sz="1100" dirty="0"/>
              <a:t>World Health Organization. Advice on the use of point-of-care immunodiagnostic tests for COVID-19. Available from: </a:t>
            </a:r>
            <a:r>
              <a:rPr lang="en-US" sz="1100" u="sng" dirty="0">
                <a:hlinkClick r:id="rId4"/>
              </a:rPr>
              <a:t>https://www.who.int/publications/i/item/advice-on-the-use-of-point-of-care-immunodiagnostic-tests-for-covid-19-scientific-brief</a:t>
            </a:r>
            <a:r>
              <a:rPr lang="en-US" sz="1100" u="sng" dirty="0"/>
              <a:t> </a:t>
            </a:r>
            <a:endParaRPr lang="en-US" sz="11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Types of tests used in the COVID-19 response </a:t>
            </a:r>
            <a:r>
              <a:rPr lang="en-US" sz="2200">
                <a:solidFill>
                  <a:srgbClr val="009AC9"/>
                </a:solidFill>
              </a:rPr>
              <a:t>(2)</a:t>
            </a:r>
            <a:endParaRPr/>
          </a:p>
        </p:txBody>
      </p:sp>
      <p:sp>
        <p:nvSpPr>
          <p:cNvPr id="218" name="Google Shape;218;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219" name="Google Shape;219;p7"/>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
        <p:nvSpPr>
          <p:cNvPr id="220" name="Google Shape;220;p7"/>
          <p:cNvSpPr txBox="1"/>
          <p:nvPr/>
        </p:nvSpPr>
        <p:spPr>
          <a:xfrm>
            <a:off x="837828" y="1455557"/>
            <a:ext cx="10170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Arial"/>
                <a:ea typeface="Arial"/>
                <a:cs typeface="Arial"/>
                <a:sym typeface="Arial"/>
              </a:rPr>
              <a:t>Simplified schematic representation of SARS-CoV-2 proteins detected by Ag-RDTs and of human antibodies</a:t>
            </a:r>
            <a:endParaRPr sz="2000" b="1">
              <a:solidFill>
                <a:schemeClr val="dk1"/>
              </a:solidFill>
              <a:latin typeface="Arial"/>
              <a:ea typeface="Arial"/>
              <a:cs typeface="Arial"/>
              <a:sym typeface="Arial"/>
            </a:endParaRPr>
          </a:p>
        </p:txBody>
      </p:sp>
      <p:sp>
        <p:nvSpPr>
          <p:cNvPr id="221" name="Google Shape;221;p7"/>
          <p:cNvSpPr txBox="1"/>
          <p:nvPr/>
        </p:nvSpPr>
        <p:spPr>
          <a:xfrm>
            <a:off x="1211493" y="4504224"/>
            <a:ext cx="26435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SARS-CoV-2 viral antigens</a:t>
            </a:r>
            <a:endParaRPr sz="1600">
              <a:solidFill>
                <a:schemeClr val="dk1"/>
              </a:solidFill>
              <a:latin typeface="Arial"/>
              <a:ea typeface="Arial"/>
              <a:cs typeface="Arial"/>
              <a:sym typeface="Arial"/>
            </a:endParaRPr>
          </a:p>
        </p:txBody>
      </p:sp>
      <p:sp>
        <p:nvSpPr>
          <p:cNvPr id="222" name="Google Shape;222;p7"/>
          <p:cNvSpPr txBox="1"/>
          <p:nvPr/>
        </p:nvSpPr>
        <p:spPr>
          <a:xfrm>
            <a:off x="1211493" y="5088545"/>
            <a:ext cx="18357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Human antibodies</a:t>
            </a:r>
            <a:endParaRPr sz="1600">
              <a:solidFill>
                <a:schemeClr val="dk1"/>
              </a:solidFill>
              <a:latin typeface="Arial"/>
              <a:ea typeface="Arial"/>
              <a:cs typeface="Arial"/>
              <a:sym typeface="Arial"/>
            </a:endParaRPr>
          </a:p>
        </p:txBody>
      </p:sp>
      <p:sp>
        <p:nvSpPr>
          <p:cNvPr id="223" name="Google Shape;223;p7"/>
          <p:cNvSpPr txBox="1"/>
          <p:nvPr/>
        </p:nvSpPr>
        <p:spPr>
          <a:xfrm>
            <a:off x="8200862" y="4180268"/>
            <a:ext cx="24937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Viral proteins detected by antigen tests (Ag-RDTs)</a:t>
            </a:r>
            <a:endParaRPr sz="1600" dirty="0">
              <a:solidFill>
                <a:schemeClr val="dk1"/>
              </a:solidFill>
              <a:latin typeface="Arial"/>
              <a:ea typeface="Arial"/>
              <a:cs typeface="Arial"/>
              <a:sym typeface="Arial"/>
            </a:endParaRPr>
          </a:p>
        </p:txBody>
      </p:sp>
      <p:sp>
        <p:nvSpPr>
          <p:cNvPr id="224" name="Google Shape;224;p7"/>
          <p:cNvSpPr txBox="1"/>
          <p:nvPr/>
        </p:nvSpPr>
        <p:spPr>
          <a:xfrm>
            <a:off x="8200862" y="3207884"/>
            <a:ext cx="2620727" cy="830956"/>
          </a:xfrm>
          <a:prstGeom prst="rect">
            <a:avLst/>
          </a:prstGeom>
          <a:noFill/>
          <a:ln>
            <a:noFill/>
          </a:ln>
        </p:spPr>
        <p:txBody>
          <a:bodyPr spcFirstLastPara="1" wrap="square" lIns="91425" tIns="45700" rIns="91425" bIns="45700" anchor="t" anchorCtr="0">
            <a:spAutoFit/>
          </a:bodyPr>
          <a:lstStyle/>
          <a:p>
            <a:pPr lvl="0"/>
            <a:r>
              <a:rPr lang="fr-CH" sz="1600" dirty="0"/>
              <a:t>Virus-</a:t>
            </a:r>
            <a:r>
              <a:rPr lang="fr-CH" sz="1600" dirty="0" err="1"/>
              <a:t>specific</a:t>
            </a:r>
            <a:r>
              <a:rPr lang="fr-CH" sz="1600" dirty="0"/>
              <a:t> h</a:t>
            </a:r>
            <a:r>
              <a:rPr lang="en-US" sz="1600" dirty="0" err="1">
                <a:solidFill>
                  <a:schemeClr val="dk1"/>
                </a:solidFill>
                <a:latin typeface="Arial"/>
                <a:ea typeface="Arial"/>
                <a:cs typeface="Arial"/>
                <a:sym typeface="Arial"/>
              </a:rPr>
              <a:t>uman</a:t>
            </a:r>
            <a:r>
              <a:rPr lang="en-US" sz="1600" dirty="0">
                <a:solidFill>
                  <a:schemeClr val="dk1"/>
                </a:solidFill>
                <a:latin typeface="Arial"/>
                <a:ea typeface="Arial"/>
                <a:cs typeface="Arial"/>
                <a:sym typeface="Arial"/>
              </a:rPr>
              <a:t> antibodies detected by antibody tests</a:t>
            </a:r>
            <a:endParaRPr sz="1600" dirty="0">
              <a:solidFill>
                <a:schemeClr val="dk1"/>
              </a:solidFill>
              <a:latin typeface="Arial"/>
              <a:ea typeface="Arial"/>
              <a:cs typeface="Arial"/>
              <a:sym typeface="Arial"/>
            </a:endParaRPr>
          </a:p>
        </p:txBody>
      </p:sp>
      <p:cxnSp>
        <p:nvCxnSpPr>
          <p:cNvPr id="225" name="Google Shape;225;p7"/>
          <p:cNvCxnSpPr/>
          <p:nvPr/>
        </p:nvCxnSpPr>
        <p:spPr>
          <a:xfrm rot="10800000">
            <a:off x="7637353" y="3549254"/>
            <a:ext cx="563509" cy="0"/>
          </a:xfrm>
          <a:prstGeom prst="straightConnector1">
            <a:avLst/>
          </a:prstGeom>
          <a:noFill/>
          <a:ln w="57150" cap="flat" cmpd="sng">
            <a:solidFill>
              <a:srgbClr val="7030A0"/>
            </a:solidFill>
            <a:prstDash val="solid"/>
            <a:miter lim="800000"/>
            <a:headEnd type="none" w="sm" len="sm"/>
            <a:tailEnd type="triangle" w="med" len="med"/>
          </a:ln>
        </p:spPr>
      </p:cxnSp>
      <p:pic>
        <p:nvPicPr>
          <p:cNvPr id="226" name="Google Shape;226;p7" descr="Shape, circle&#10;&#10;Description automatically generated"/>
          <p:cNvPicPr preferRelativeResize="0"/>
          <p:nvPr/>
        </p:nvPicPr>
        <p:blipFill rotWithShape="1">
          <a:blip r:embed="rId4">
            <a:alphaModFix/>
          </a:blip>
          <a:srcRect/>
          <a:stretch/>
        </p:blipFill>
        <p:spPr>
          <a:xfrm>
            <a:off x="4359238" y="2606225"/>
            <a:ext cx="3596746" cy="3295526"/>
          </a:xfrm>
          <a:prstGeom prst="rect">
            <a:avLst/>
          </a:prstGeom>
          <a:noFill/>
          <a:ln>
            <a:noFill/>
          </a:ln>
        </p:spPr>
      </p:pic>
      <p:pic>
        <p:nvPicPr>
          <p:cNvPr id="227" name="Google Shape;227;p7" descr="Icon&#10;&#10;Description automatically generated"/>
          <p:cNvPicPr preferRelativeResize="0"/>
          <p:nvPr/>
        </p:nvPicPr>
        <p:blipFill rotWithShape="1">
          <a:blip r:embed="rId5">
            <a:alphaModFix/>
          </a:blip>
          <a:srcRect t="30111"/>
          <a:stretch/>
        </p:blipFill>
        <p:spPr>
          <a:xfrm>
            <a:off x="860813" y="4981255"/>
            <a:ext cx="333743" cy="553133"/>
          </a:xfrm>
          <a:prstGeom prst="rect">
            <a:avLst/>
          </a:prstGeom>
          <a:noFill/>
          <a:ln>
            <a:noFill/>
          </a:ln>
        </p:spPr>
      </p:pic>
      <p:pic>
        <p:nvPicPr>
          <p:cNvPr id="228" name="Google Shape;228;p7" descr="Icon&#10;&#10;Description automatically generated"/>
          <p:cNvPicPr preferRelativeResize="0"/>
          <p:nvPr/>
        </p:nvPicPr>
        <p:blipFill rotWithShape="1">
          <a:blip r:embed="rId5">
            <a:alphaModFix/>
          </a:blip>
          <a:srcRect l="28570" r="30061" b="70979"/>
          <a:stretch/>
        </p:blipFill>
        <p:spPr>
          <a:xfrm>
            <a:off x="860813" y="4378620"/>
            <a:ext cx="354496" cy="589762"/>
          </a:xfrm>
          <a:prstGeom prst="rect">
            <a:avLst/>
          </a:prstGeom>
          <a:noFill/>
          <a:ln>
            <a:noFill/>
          </a:ln>
        </p:spPr>
      </p:pic>
      <p:cxnSp>
        <p:nvCxnSpPr>
          <p:cNvPr id="229" name="Google Shape;229;p7"/>
          <p:cNvCxnSpPr>
            <a:stCxn id="223" idx="1"/>
          </p:cNvCxnSpPr>
          <p:nvPr/>
        </p:nvCxnSpPr>
        <p:spPr>
          <a:xfrm rot="10800000">
            <a:off x="7120862" y="4472655"/>
            <a:ext cx="1080000" cy="0"/>
          </a:xfrm>
          <a:prstGeom prst="straightConnector1">
            <a:avLst/>
          </a:prstGeom>
          <a:noFill/>
          <a:ln w="57150" cap="flat" cmpd="sng">
            <a:solidFill>
              <a:srgbClr val="7030A0"/>
            </a:solidFill>
            <a:prstDash val="solid"/>
            <a:miter lim="800000"/>
            <a:headEnd type="none" w="sm" len="sm"/>
            <a:tailEnd type="triangle" w="med" len="med"/>
          </a:ln>
        </p:spPr>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Types of tests used in the COVID-19 response </a:t>
            </a:r>
            <a:r>
              <a:rPr lang="en-US" sz="2200">
                <a:solidFill>
                  <a:srgbClr val="009AC9"/>
                </a:solidFill>
              </a:rPr>
              <a:t>(3)</a:t>
            </a:r>
            <a:endParaRPr/>
          </a:p>
        </p:txBody>
      </p:sp>
      <p:sp>
        <p:nvSpPr>
          <p:cNvPr id="235" name="Google Shape;235;p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236" name="Google Shape;236;p8"/>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Overview of  SARS-CoV-2 testing</a:t>
            </a:r>
            <a:endParaRPr lang="en-GB" dirty="0"/>
          </a:p>
        </p:txBody>
      </p:sp>
      <p:sp>
        <p:nvSpPr>
          <p:cNvPr id="237" name="Google Shape;237;p8"/>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Other test types:</a:t>
            </a:r>
            <a:endParaRPr/>
          </a:p>
          <a:p>
            <a:pPr marL="685800" lvl="1" indent="-114300" algn="l" rtl="0">
              <a:lnSpc>
                <a:spcPct val="100000"/>
              </a:lnSpc>
              <a:spcBef>
                <a:spcPts val="500"/>
              </a:spcBef>
              <a:spcAft>
                <a:spcPts val="0"/>
              </a:spcAft>
              <a:buSzPts val="1800"/>
              <a:buNone/>
            </a:pPr>
            <a:endParaRPr/>
          </a:p>
        </p:txBody>
      </p:sp>
      <p:graphicFrame>
        <p:nvGraphicFramePr>
          <p:cNvPr id="238" name="Google Shape;238;p8"/>
          <p:cNvGraphicFramePr/>
          <p:nvPr>
            <p:extLst>
              <p:ext uri="{D42A27DB-BD31-4B8C-83A1-F6EECF244321}">
                <p14:modId xmlns:p14="http://schemas.microsoft.com/office/powerpoint/2010/main" val="1352961383"/>
              </p:ext>
            </p:extLst>
          </p:nvPr>
        </p:nvGraphicFramePr>
        <p:xfrm>
          <a:off x="838200" y="2489755"/>
          <a:ext cx="10515600" cy="3235990"/>
        </p:xfrm>
        <a:graphic>
          <a:graphicData uri="http://schemas.openxmlformats.org/drawingml/2006/table">
            <a:tbl>
              <a:tblPr firstRow="1" bandRow="1">
                <a:noFill/>
                <a:tableStyleId>{0AEEB675-113A-4EB3-BBF0-68A6446E11F4}</a:tableStyleId>
              </a:tblPr>
              <a:tblGrid>
                <a:gridCol w="17308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70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a:t>Type</a:t>
                      </a:r>
                      <a:endParaRPr/>
                    </a:p>
                  </a:txBody>
                  <a:tcPr marL="91450" marR="91450" marT="45725" marB="45725"/>
                </a:tc>
                <a:tc>
                  <a:txBody>
                    <a:bodyPr/>
                    <a:lstStyle/>
                    <a:p>
                      <a:pPr marL="0" marR="0" lvl="0" indent="0" algn="l" rtl="0">
                        <a:spcBef>
                          <a:spcPts val="0"/>
                        </a:spcBef>
                        <a:spcAft>
                          <a:spcPts val="0"/>
                        </a:spcAft>
                        <a:buNone/>
                      </a:pPr>
                      <a:r>
                        <a:rPr lang="en-US" sz="1600"/>
                        <a:t>Target</a:t>
                      </a:r>
                      <a:endParaRPr/>
                    </a:p>
                  </a:txBody>
                  <a:tcPr marL="91450" marR="91450" marT="45725" marB="45725"/>
                </a:tc>
                <a:tc>
                  <a:txBody>
                    <a:bodyPr/>
                    <a:lstStyle/>
                    <a:p>
                      <a:pPr marL="0" marR="0" lvl="0" indent="0" algn="l" rtl="0">
                        <a:spcBef>
                          <a:spcPts val="0"/>
                        </a:spcBef>
                        <a:spcAft>
                          <a:spcPts val="0"/>
                        </a:spcAft>
                        <a:buNone/>
                      </a:pPr>
                      <a:r>
                        <a:rPr lang="en-US" sz="1600"/>
                        <a:t>Use</a:t>
                      </a:r>
                      <a:endParaRPr/>
                    </a:p>
                  </a:txBody>
                  <a:tcPr marL="91450" marR="91450" marT="45725" marB="45725"/>
                </a:tc>
                <a:tc>
                  <a:txBody>
                    <a:bodyPr/>
                    <a:lstStyle/>
                    <a:p>
                      <a:pPr marL="0" marR="0" lvl="0" indent="0" algn="l" rtl="0">
                        <a:spcBef>
                          <a:spcPts val="0"/>
                        </a:spcBef>
                        <a:spcAft>
                          <a:spcPts val="0"/>
                        </a:spcAft>
                        <a:buNone/>
                      </a:pPr>
                      <a:r>
                        <a:rPr lang="en-US" sz="1600"/>
                        <a:t>Method</a:t>
                      </a:r>
                      <a:endParaRPr/>
                    </a:p>
                  </a:txBody>
                  <a:tcPr marL="91450" marR="91450" marT="45725" marB="45725"/>
                </a:tc>
                <a:tc>
                  <a:txBody>
                    <a:bodyPr/>
                    <a:lstStyle/>
                    <a:p>
                      <a:pPr marL="0" marR="0" lvl="0" indent="0" algn="l" rtl="0">
                        <a:spcBef>
                          <a:spcPts val="0"/>
                        </a:spcBef>
                        <a:spcAft>
                          <a:spcPts val="0"/>
                        </a:spcAft>
                        <a:buNone/>
                      </a:pPr>
                      <a:r>
                        <a:rPr lang="en-US" sz="1600"/>
                        <a:t>Location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Sequencing</a:t>
                      </a:r>
                      <a:endParaRPr sz="160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600"/>
                        <a:t>Viral genetic material </a:t>
                      </a:r>
                      <a:endParaRPr/>
                    </a:p>
                  </a:txBody>
                  <a:tcPr marL="91450" marR="91450" marT="45725" marB="45725"/>
                </a:tc>
                <a:tc>
                  <a:txBody>
                    <a:bodyPr/>
                    <a:lstStyle/>
                    <a:p>
                      <a:pPr marL="0" marR="0" lvl="0" indent="0" algn="l" rtl="0">
                        <a:spcBef>
                          <a:spcPts val="0"/>
                        </a:spcBef>
                        <a:spcAft>
                          <a:spcPts val="0"/>
                        </a:spcAft>
                        <a:buNone/>
                      </a:pPr>
                      <a:r>
                        <a:rPr lang="en-US" sz="1600" dirty="0"/>
                        <a:t>Identify variants: detect mutations of the virus in SARS-CoV-2 positive samples </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Amplification and sequencing of part or all of the viral genome (RNA) to determine its composition (RNA sequence)</a:t>
                      </a:r>
                      <a:endParaRPr/>
                    </a:p>
                  </a:txBody>
                  <a:tcPr marL="91450" marR="91450" marT="45725" marB="45725"/>
                </a:tc>
                <a:tc>
                  <a:txBody>
                    <a:bodyPr/>
                    <a:lstStyle/>
                    <a:p>
                      <a:pPr marL="0" marR="0" lvl="0" indent="0" algn="l" rtl="0">
                        <a:spcBef>
                          <a:spcPts val="0"/>
                        </a:spcBef>
                        <a:spcAft>
                          <a:spcPts val="0"/>
                        </a:spcAft>
                        <a:buNone/>
                      </a:pPr>
                      <a:r>
                        <a:rPr lang="en-US" sz="1600"/>
                        <a:t>Specialized laboratory</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Culture</a:t>
                      </a:r>
                      <a:endParaRPr/>
                    </a:p>
                  </a:txBody>
                  <a:tcPr marL="91450" marR="91450" marT="45725" marB="45725"/>
                </a:tc>
                <a:tc>
                  <a:txBody>
                    <a:bodyPr/>
                    <a:lstStyle/>
                    <a:p>
                      <a:pPr marL="0" marR="0" lvl="0" indent="0" algn="l" rtl="0">
                        <a:spcBef>
                          <a:spcPts val="0"/>
                        </a:spcBef>
                        <a:spcAft>
                          <a:spcPts val="0"/>
                        </a:spcAft>
                        <a:buNone/>
                      </a:pPr>
                      <a:r>
                        <a:rPr lang="en-US" sz="1600"/>
                        <a:t>Virus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Assess effect of drugs or antibodies on the virus growth</a:t>
                      </a:r>
                      <a:endParaRPr/>
                    </a:p>
                  </a:txBody>
                  <a:tcPr marL="91450" marR="91450" marT="45725" marB="45725"/>
                </a:tc>
                <a:tc>
                  <a:txBody>
                    <a:bodyPr/>
                    <a:lstStyle/>
                    <a:p>
                      <a:pPr marL="0" marR="0" lvl="0" indent="0" algn="l" rtl="0">
                        <a:spcBef>
                          <a:spcPts val="0"/>
                        </a:spcBef>
                        <a:spcAft>
                          <a:spcPts val="0"/>
                        </a:spcAft>
                        <a:buNone/>
                      </a:pPr>
                      <a:r>
                        <a:rPr lang="en-US" sz="1600"/>
                        <a:t>Grow the virus to perform specialized tests (reaction against antibodies for example)</a:t>
                      </a:r>
                      <a:endParaRPr/>
                    </a:p>
                  </a:txBody>
                  <a:tcPr marL="91450" marR="91450" marT="45725" marB="45725"/>
                </a:tc>
                <a:tc>
                  <a:txBody>
                    <a:bodyPr/>
                    <a:lstStyle/>
                    <a:p>
                      <a:pPr marL="0" marR="0" lvl="0" indent="0" algn="l" rtl="0">
                        <a:spcBef>
                          <a:spcPts val="0"/>
                        </a:spcBef>
                        <a:spcAft>
                          <a:spcPts val="0"/>
                        </a:spcAft>
                        <a:buNone/>
                      </a:pPr>
                      <a:r>
                        <a:rPr lang="en-US" sz="1600" dirty="0"/>
                        <a:t>Specialized laboratory</a:t>
                      </a:r>
                      <a:endParaRPr dirty="0"/>
                    </a:p>
                  </a:txBody>
                  <a:tcPr marL="91450" marR="91450" marT="45725" marB="45725"/>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892</Words>
  <Application>Microsoft Office PowerPoint</Application>
  <PresentationFormat>Widescreen</PresentationFormat>
  <Paragraphs>105</Paragraphs>
  <Slides>11</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Office Theme</vt:lpstr>
      <vt:lpstr>02</vt:lpstr>
      <vt:lpstr>Disclaimer</vt:lpstr>
      <vt:lpstr>Learning objectives</vt:lpstr>
      <vt:lpstr>Situational analysis of COVID-19 </vt:lpstr>
      <vt:lpstr>Diagnostics in the COVID-19 response</vt:lpstr>
      <vt:lpstr>Basic terms</vt:lpstr>
      <vt:lpstr>Types of tests used in the COVID-19 response (1)</vt:lpstr>
      <vt:lpstr>Types of tests used in the COVID-19 response (2)</vt:lpstr>
      <vt:lpstr>Types of tests used in the COVID-19 response (3)</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JOHN ROSS PAPA</dc:creator>
  <cp:lastModifiedBy>BARNADAS, Céline</cp:lastModifiedBy>
  <cp:revision>14</cp:revision>
  <dcterms:created xsi:type="dcterms:W3CDTF">2020-10-08T10:02:18Z</dcterms:created>
  <dcterms:modified xsi:type="dcterms:W3CDTF">2021-06-07T10:15:30Z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y fmtid="{D5CDD505-2E9C-101B-9397-08002B2CF9AE}" pid="3" name="ArticulateGUID">
    <vt:lpwstr>5CC4800A-DB3E-4406-98CA-B986B9135539</vt:lpwstr>
  </property>
  <property fmtid="{D5CDD505-2E9C-101B-9397-08002B2CF9AE}" pid="4" name="ArticulatePath">
    <vt:lpwstr>https://worldhealthorg-my.sharepoint.com/personal/traorez_who_int/Documents/Track changes_EN/2_SARS-CoV-2 RDT_OpenWHO_02_Overview_v1.1_AT</vt:lpwstr>
  </property>
</Properties>
</file>